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Lst>
  <p:sldSz cy="5143500" cx="9144000"/>
  <p:notesSz cx="6858000" cy="9144000"/>
  <p:embeddedFontLst>
    <p:embeddedFont>
      <p:font typeface="Roboto"/>
      <p:regular r:id="rId123"/>
      <p:bold r:id="rId124"/>
      <p:italic r:id="rId125"/>
      <p:boldItalic r:id="rId126"/>
    </p:embeddedFont>
    <p:embeddedFont>
      <p:font typeface="Nunito"/>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C6AB43-8FB7-48CF-BD23-F989A6E4A052}">
  <a:tblStyle styleId="{15C6AB43-8FB7-48CF-BD23-F989A6E4A052}" styleName="Table_0">
    <a:wholeTbl>
      <a:tcTxStyle b="off" i="off">
        <a:font>
          <a:latin typeface="Calibri"/>
          <a:ea typeface="Calibri"/>
          <a:cs typeface="Calibri"/>
        </a:font>
        <a:srgbClr val="FFFFFF"/>
      </a:tcTxStyle>
      <a:tcStyle>
        <a:tcBdr>
          <a:left>
            <a:ln cap="flat" cmpd="sng" w="12700">
              <a:solidFill>
                <a:srgbClr val="AF7B51"/>
              </a:solidFill>
              <a:prstDash val="solid"/>
              <a:round/>
              <a:headEnd len="sm" w="sm" type="none"/>
              <a:tailEnd len="sm" w="sm" type="none"/>
            </a:ln>
          </a:left>
          <a:right>
            <a:ln cap="flat" cmpd="sng" w="12700">
              <a:solidFill>
                <a:srgbClr val="AF7B51"/>
              </a:solidFill>
              <a:prstDash val="solid"/>
              <a:round/>
              <a:headEnd len="sm" w="sm" type="none"/>
              <a:tailEnd len="sm" w="sm" type="none"/>
            </a:ln>
          </a:right>
          <a:top>
            <a:ln cap="flat" cmpd="sng" w="12700">
              <a:solidFill>
                <a:srgbClr val="AF7B51"/>
              </a:solidFill>
              <a:prstDash val="solid"/>
              <a:round/>
              <a:headEnd len="sm" w="sm" type="none"/>
              <a:tailEnd len="sm" w="sm" type="none"/>
            </a:ln>
          </a:top>
          <a:bottom>
            <a:ln cap="flat" cmpd="sng" w="12700">
              <a:solidFill>
                <a:srgbClr val="AF7B51"/>
              </a:solidFill>
              <a:prstDash val="solid"/>
              <a:round/>
              <a:headEnd len="sm" w="sm" type="none"/>
              <a:tailEnd len="sm" w="sm" type="none"/>
            </a:ln>
          </a:bottom>
          <a:insideH>
            <a:ln cap="flat" cmpd="sng" w="12700">
              <a:solidFill>
                <a:srgbClr val="AF7B51"/>
              </a:solidFill>
              <a:prstDash val="solid"/>
              <a:round/>
              <a:headEnd len="sm" w="sm" type="none"/>
              <a:tailEnd len="sm" w="sm" type="none"/>
            </a:ln>
          </a:insideH>
          <a:insideV>
            <a:ln cap="flat" cmpd="sng" w="12700">
              <a:solidFill>
                <a:srgbClr val="AF7B51"/>
              </a:solidFill>
              <a:prstDash val="solid"/>
              <a:round/>
              <a:headEnd len="sm" w="sm" type="none"/>
              <a:tailEnd len="sm" w="sm" type="none"/>
            </a:ln>
          </a:insideV>
        </a:tcBdr>
        <a:fill>
          <a:solidFill>
            <a:srgbClr val="EDF4E7"/>
          </a:solidFill>
        </a:fill>
      </a:tcStyle>
    </a:wholeTbl>
    <a:band1H>
      <a:tcTxStyle/>
      <a:tcStyle>
        <a:fill>
          <a:solidFill>
            <a:srgbClr val="D8E8CB"/>
          </a:solidFill>
        </a:fill>
      </a:tcStyle>
    </a:band1H>
    <a:band2H>
      <a:tcTxStyle/>
    </a:band2H>
    <a:band1V>
      <a:tcTxStyle/>
      <a:tcStyle>
        <a:fill>
          <a:solidFill>
            <a:srgbClr val="D8E8CB"/>
          </a:solidFill>
        </a:fill>
      </a:tcStyle>
    </a:band1V>
    <a:band2V>
      <a:tcTxStyle/>
    </a:band2V>
    <a:lastCol>
      <a:tcTxStyle b="on" i="off">
        <a:font>
          <a:latin typeface="Calibri"/>
          <a:ea typeface="Calibri"/>
          <a:cs typeface="Calibri"/>
        </a:font>
        <a:srgbClr val="AF7B51"/>
      </a:tcTxStyle>
      <a:tcStyle>
        <a:fill>
          <a:solidFill>
            <a:srgbClr val="3D4594"/>
          </a:solidFill>
        </a:fill>
      </a:tcStyle>
    </a:lastCol>
    <a:firstCol>
      <a:tcTxStyle b="on" i="off">
        <a:font>
          <a:latin typeface="Calibri"/>
          <a:ea typeface="Calibri"/>
          <a:cs typeface="Calibri"/>
        </a:font>
        <a:srgbClr val="AF7B51"/>
      </a:tcTxStyle>
      <a:tcStyle>
        <a:fill>
          <a:solidFill>
            <a:srgbClr val="3D4594"/>
          </a:solidFill>
        </a:fill>
      </a:tcStyle>
    </a:firstCol>
    <a:lastRow>
      <a:tcTxStyle b="on" i="off">
        <a:font>
          <a:latin typeface="Calibri"/>
          <a:ea typeface="Calibri"/>
          <a:cs typeface="Calibri"/>
        </a:font>
        <a:srgbClr val="AF7B51"/>
      </a:tcTxStyle>
      <a:tcStyle>
        <a:tcBdr>
          <a:top>
            <a:ln cap="flat" cmpd="sng" w="38100">
              <a:solidFill>
                <a:srgbClr val="AF7B51"/>
              </a:solidFill>
              <a:prstDash val="solid"/>
              <a:round/>
              <a:headEnd len="sm" w="sm" type="none"/>
              <a:tailEnd len="sm" w="sm" type="none"/>
            </a:ln>
          </a:top>
        </a:tcBdr>
        <a:fill>
          <a:solidFill>
            <a:srgbClr val="3D4594"/>
          </a:solidFill>
        </a:fill>
      </a:tcStyle>
    </a:lastRow>
    <a:seCell>
      <a:tcTxStyle/>
    </a:seCell>
    <a:swCell>
      <a:tcTxStyle/>
    </a:swCell>
    <a:firstRow>
      <a:tcTxStyle b="on" i="off">
        <a:font>
          <a:latin typeface="Calibri"/>
          <a:ea typeface="Calibri"/>
          <a:cs typeface="Calibri"/>
        </a:font>
        <a:srgbClr val="AF7B51"/>
      </a:tcTxStyle>
      <a:tcStyle>
        <a:tcBdr>
          <a:bottom>
            <a:ln cap="flat" cmpd="sng" w="38100">
              <a:solidFill>
                <a:srgbClr val="AF7B51"/>
              </a:solidFill>
              <a:prstDash val="solid"/>
              <a:round/>
              <a:headEnd len="sm" w="sm" type="none"/>
              <a:tailEnd len="sm" w="sm" type="none"/>
            </a:ln>
          </a:bottom>
        </a:tcBdr>
        <a:fill>
          <a:solidFill>
            <a:srgbClr val="3D4594"/>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Nunito-italic.fntdata"/><Relationship Id="rId128" Type="http://schemas.openxmlformats.org/officeDocument/2006/relationships/font" Target="fonts/Nunito-bold.fntdata"/><Relationship Id="rId127" Type="http://schemas.openxmlformats.org/officeDocument/2006/relationships/font" Target="fonts/Nunito-regular.fntdata"/><Relationship Id="rId126" Type="http://schemas.openxmlformats.org/officeDocument/2006/relationships/font" Target="fonts/Roboto-boldItalic.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oboto-italic.fntdata"/><Relationship Id="rId29" Type="http://schemas.openxmlformats.org/officeDocument/2006/relationships/slide" Target="slides/slide23.xml"/><Relationship Id="rId124" Type="http://schemas.openxmlformats.org/officeDocument/2006/relationships/font" Target="fonts/Roboto-bold.fntdata"/><Relationship Id="rId123" Type="http://schemas.openxmlformats.org/officeDocument/2006/relationships/font" Target="fonts/Roboto-regular.fntdata"/><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Nunito-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http://hilite.me/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f7b655387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f7b655387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1f7b655387a_0_1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1f7b655387a_0_1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f7b655387a_0_1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f7b655387a_0_1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f7b655387a_0_1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f7b655387a_0_1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f7b655387a_0_1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f7b655387a_0_1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f7b655387a_0_1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f7b655387a_0_1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1f7b655387a_0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1f7b655387a_0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1f7b655387a_0_1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1f7b655387a_0_1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f7b655387a_0_1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f7b655387a_0_1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1f7c45d8f1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1f7c45d8f1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1f7b655387a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1f7b655387a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f7b655387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f7b655387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f7c45d8f1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f7c45d8f1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1f7c45d8f14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1f7c45d8f1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f7c45d8f1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f7c45d8f1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f7b655387a_0_1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f7b655387a_0_1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1f7b655387a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1f7b655387a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1f7b655387a_0_1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1f7b655387a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2cfcea2d2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0" name="Google Shape;1070;g2cfcea2d2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f7b655387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f7b655387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7b655387a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7b655387a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f7b655387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f7b655387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7b655387a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7b655387a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f7b655387a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f7b655387a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f7b655387a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f7b655387a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f7b655387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f7b655387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f7b655387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f7b655387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7c45d8f1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f7c45d8f1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7b655387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7b655387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7b655387a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7b655387a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f7b655387a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f7b655387a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7b655387a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7b655387a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7b655387a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7b655387a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f7b655387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f7b655387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1c0cd5a5f2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1c0cd5a5f2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f7b655387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f7b655387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f7b655387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f7b655387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f7b655387a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f7b655387a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f7b655387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f7b655387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f7b655387a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f7b655387a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f7b655387a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f7b655387a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f7b655387a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f7b655387a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f7b655387a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f7b655387a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f7b655387a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f7b655387a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f7b655387a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f7b655387a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f7b655387a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f7b655387a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f7b655387a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f7b655387a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f7b655387a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f7b655387a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f7b655387a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f7b655387a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f80c8a261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f80c8a261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f7b655387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f7b655387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f7b655387a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f7b655387a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f7b655387a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f7b655387a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f7b655387a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f7b655387a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f7b655387a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f7b655387a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f7b655387a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f7b655387a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f7b655387a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1f7b655387a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f7b655387a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f7b655387a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f7b655387a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f7b655387a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1f7b655387a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1f7b655387a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1571fc05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1571fc05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f7b655387a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f7b655387a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f7b655387a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f7b655387a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f7b655387a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f7b655387a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f7b655387a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f7b655387a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f7b655387a_0_8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f7b655387a_0_8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f7b655387a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f7b655387a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f7b655387a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f7b655387a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f7b655387a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f7b655387a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f7b655387a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f7b655387a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f7b655387a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f7b655387a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f7b655387a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7b655387a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f7b655387a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f7b655387a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f7b655387a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f7b655387a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f7b655387a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f7b655387a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f7b655387a_0_9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f7b655387a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f7b655387a_0_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f7b655387a_0_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f7b655387a_0_1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f7b655387a_0_1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f7b655387a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f7b655387a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f7b655387a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f7b655387a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f7b655387a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f7b655387a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f7b655387a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f7b655387a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7b655387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7b655387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f7b655387a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f7b655387a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f7b655387a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f7b655387a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f7b655387a_0_1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f7b655387a_0_1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f7b655387a_0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f7b655387a_0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f7b655387a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f7b655387a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f7b655387a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f7b655387a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f7b655387a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f7b655387a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f7b655387a_0_1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f7b655387a_0_1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f7b655387a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f7b655387a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f80c8a2613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f80c8a261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7b655387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7b655387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1f7b655387a_0_1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1f7b655387a_0_1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1f7b655387a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1f7b655387a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f7b655387a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f7b655387a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f7b655387a_0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f7b655387a_0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1f7b655387a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1f7b655387a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f7b655387a_0_1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f7b655387a_0_1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EC2 is simple way of makgin botnet on AWS, there are way more complex wayslike Step functions/ApI Gateway</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1f7b655387a_0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1f7b655387a_0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1f7b655387a_0_1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1f7b655387a_0_1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1f7b655387a_0_1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1f7b655387a_0_1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1f7c45d8f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1f7c45d8f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f7b655387a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f7b655387a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f7b655387a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f7b655387a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1f7b655387a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1f7b655387a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f7b655387a_0_1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f7b655387a_0_1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f7b655387a_0_1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f7b655387a_0_1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f7b655387a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f7b655387a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1f7b655387a_0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1f7b655387a_0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1f7b655387a_0_1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1f7b655387a_0_1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f7b655387a_0_1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f7b655387a_0_1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f7b655387a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f7b655387a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1f7b655387a_0_1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0" name="Google Shape;950;g1f7b655387a_0_1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15" name="Shape 115"/>
        <p:cNvGrpSpPr/>
        <p:nvPr/>
      </p:nvGrpSpPr>
      <p:grpSpPr>
        <a:xfrm>
          <a:off x="0" y="0"/>
          <a:ext cx="0" cy="0"/>
          <a:chOff x="0" y="0"/>
          <a:chExt cx="0" cy="0"/>
        </a:xfrm>
      </p:grpSpPr>
      <p:sp>
        <p:nvSpPr>
          <p:cNvPr id="116" name="Google Shape;116;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 name="Google Shape;117;p11"/>
          <p:cNvGrpSpPr/>
          <p:nvPr/>
        </p:nvGrpSpPr>
        <p:grpSpPr>
          <a:xfrm>
            <a:off x="5959222" y="4119576"/>
            <a:ext cx="2520952" cy="1024165"/>
            <a:chOff x="6917201" y="0"/>
            <a:chExt cx="2227777" cy="863400"/>
          </a:xfrm>
        </p:grpSpPr>
        <p:sp>
          <p:nvSpPr>
            <p:cNvPr id="118" name="Google Shape;118;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 name="Google Shape;121;p11"/>
          <p:cNvGrpSpPr/>
          <p:nvPr/>
        </p:nvGrpSpPr>
        <p:grpSpPr>
          <a:xfrm>
            <a:off x="199149" y="2"/>
            <a:ext cx="2795414" cy="1083308"/>
            <a:chOff x="6917201" y="0"/>
            <a:chExt cx="2227777" cy="863400"/>
          </a:xfrm>
        </p:grpSpPr>
        <p:sp>
          <p:nvSpPr>
            <p:cNvPr id="122" name="Google Shape;122;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6" name="Google Shape;126;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7" name="Google Shape;127;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30" name="Google Shape;130;p12"/>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ONE_COLUMN_TEXT_1">
    <p:spTree>
      <p:nvGrpSpPr>
        <p:cNvPr id="131" name="Shape 131"/>
        <p:cNvGrpSpPr/>
        <p:nvPr/>
      </p:nvGrpSpPr>
      <p:grpSpPr>
        <a:xfrm>
          <a:off x="0" y="0"/>
          <a:ext cx="0" cy="0"/>
          <a:chOff x="0" y="0"/>
          <a:chExt cx="0" cy="0"/>
        </a:xfrm>
      </p:grpSpPr>
      <p:sp>
        <p:nvSpPr>
          <p:cNvPr id="132" name="Google Shape;13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13"/>
          <p:cNvSpPr/>
          <p:nvPr/>
        </p:nvSpPr>
        <p:spPr>
          <a:xfrm rot="-5400000">
            <a:off x="0" y="1"/>
            <a:ext cx="808800" cy="808800"/>
          </a:xfrm>
          <a:prstGeom prst="diagStripe">
            <a:avLst>
              <a:gd fmla="val 50000" name="adj"/>
            </a:avLst>
          </a:prstGeom>
          <a:solidFill>
            <a:srgbClr val="7A777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flipH="1">
            <a:off x="229050" y="207489"/>
            <a:ext cx="808800" cy="808800"/>
          </a:xfrm>
          <a:prstGeom prst="diagStripe">
            <a:avLst>
              <a:gd fmla="val 50000" name="adj"/>
            </a:avLst>
          </a:prstGeom>
          <a:solidFill>
            <a:srgbClr val="C810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txBox="1"/>
          <p:nvPr>
            <p:ph type="title"/>
          </p:nvPr>
        </p:nvSpPr>
        <p:spPr>
          <a:xfrm>
            <a:off x="1154200" y="154850"/>
            <a:ext cx="78054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6" name="Google Shape;136;p13"/>
          <p:cNvSpPr txBox="1"/>
          <p:nvPr>
            <p:ph idx="1" type="body"/>
          </p:nvPr>
        </p:nvSpPr>
        <p:spPr>
          <a:xfrm>
            <a:off x="1154200" y="1151300"/>
            <a:ext cx="7038900" cy="2911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6" name="Google Shape;56;p4"/>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7" name="Shape 57"/>
        <p:cNvGrpSpPr/>
        <p:nvPr/>
      </p:nvGrpSpPr>
      <p:grpSpPr>
        <a:xfrm>
          <a:off x="0" y="0"/>
          <a:ext cx="0" cy="0"/>
          <a:chOff x="0" y="0"/>
          <a:chExt cx="0" cy="0"/>
        </a:xfrm>
      </p:grpSpPr>
      <p:sp>
        <p:nvSpPr>
          <p:cNvPr id="58" name="Google Shape;58;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2" name="Google Shape;62;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4" name="Google Shape;64;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65" name="Google Shape;65;p5"/>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6" name="Shape 66"/>
        <p:cNvGrpSpPr/>
        <p:nvPr/>
      </p:nvGrpSpPr>
      <p:grpSpPr>
        <a:xfrm>
          <a:off x="0" y="0"/>
          <a:ext cx="0" cy="0"/>
          <a:chOff x="0" y="0"/>
          <a:chExt cx="0" cy="0"/>
        </a:xfrm>
      </p:grpSpPr>
      <p:sp>
        <p:nvSpPr>
          <p:cNvPr id="67" name="Google Shape;67;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1" name="Google Shape;71;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72" name="Google Shape;72;p6"/>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3" name="Shape 73"/>
        <p:cNvGrpSpPr/>
        <p:nvPr/>
      </p:nvGrpSpPr>
      <p:grpSpPr>
        <a:xfrm>
          <a:off x="0" y="0"/>
          <a:ext cx="0" cy="0"/>
          <a:chOff x="0" y="0"/>
          <a:chExt cx="0" cy="0"/>
        </a:xfrm>
      </p:grpSpPr>
      <p:sp>
        <p:nvSpPr>
          <p:cNvPr id="74" name="Google Shape;74;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txBox="1"/>
          <p:nvPr>
            <p:ph type="title"/>
          </p:nvPr>
        </p:nvSpPr>
        <p:spPr>
          <a:xfrm>
            <a:off x="881100" y="646000"/>
            <a:ext cx="3709200" cy="12936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8" name="Google Shape;78;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9" name="Google Shape;79;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80" name="Google Shape;80;p7"/>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81" name="Shape 81"/>
        <p:cNvGrpSpPr/>
        <p:nvPr/>
      </p:nvGrpSpPr>
      <p:grpSpPr>
        <a:xfrm>
          <a:off x="0" y="0"/>
          <a:ext cx="0" cy="0"/>
          <a:chOff x="0" y="0"/>
          <a:chExt cx="0" cy="0"/>
        </a:xfrm>
      </p:grpSpPr>
      <p:sp>
        <p:nvSpPr>
          <p:cNvPr id="82" name="Google Shape;82;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8"/>
          <p:cNvGrpSpPr/>
          <p:nvPr/>
        </p:nvGrpSpPr>
        <p:grpSpPr>
          <a:xfrm>
            <a:off x="255991" y="-118"/>
            <a:ext cx="2251347" cy="1043408"/>
            <a:chOff x="3961956" y="4383950"/>
            <a:chExt cx="1160548" cy="548700"/>
          </a:xfrm>
        </p:grpSpPr>
        <p:sp>
          <p:nvSpPr>
            <p:cNvPr id="85" name="Google Shape;85;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 name="Google Shape;89;p8"/>
          <p:cNvGrpSpPr/>
          <p:nvPr/>
        </p:nvGrpSpPr>
        <p:grpSpPr>
          <a:xfrm>
            <a:off x="34934" y="4522125"/>
            <a:ext cx="1593306" cy="617072"/>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 name="Google Shape;93;p8"/>
          <p:cNvGrpSpPr/>
          <p:nvPr/>
        </p:nvGrpSpPr>
        <p:grpSpPr>
          <a:xfrm>
            <a:off x="5886353" y="1243"/>
            <a:ext cx="3257455" cy="1261514"/>
            <a:chOff x="6917201" y="0"/>
            <a:chExt cx="2227777" cy="863400"/>
          </a:xfrm>
        </p:grpSpPr>
        <p:sp>
          <p:nvSpPr>
            <p:cNvPr id="94" name="Google Shape;94;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 name="Google Shape;97;p8"/>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98" name="Google Shape;98;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9" name="Shape 99"/>
        <p:cNvGrpSpPr/>
        <p:nvPr/>
      </p:nvGrpSpPr>
      <p:grpSpPr>
        <a:xfrm>
          <a:off x="0" y="0"/>
          <a:ext cx="0" cy="0"/>
          <a:chOff x="0" y="0"/>
          <a:chExt cx="0" cy="0"/>
        </a:xfrm>
      </p:grpSpPr>
      <p:sp>
        <p:nvSpPr>
          <p:cNvPr id="100" name="Google Shape;100;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4" name="Google Shape;104;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5" name="Google Shape;105;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6" name="Google Shape;106;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07" name="Google Shape;107;p9"/>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8" name="Shape 108"/>
        <p:cNvGrpSpPr/>
        <p:nvPr/>
      </p:nvGrpSpPr>
      <p:grpSpPr>
        <a:xfrm>
          <a:off x="0" y="0"/>
          <a:ext cx="0" cy="0"/>
          <a:chOff x="0" y="0"/>
          <a:chExt cx="0" cy="0"/>
        </a:xfrm>
      </p:grpSpPr>
      <p:sp>
        <p:nvSpPr>
          <p:cNvPr id="109" name="Google Shape;109;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13" name="Google Shape;113;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14" name="Google Shape;114;p10"/>
          <p:cNvCxnSpPr/>
          <p:nvPr/>
        </p:nvCxnSpPr>
        <p:spPr>
          <a:xfrm>
            <a:off x="365975" y="845600"/>
            <a:ext cx="8410500" cy="390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0.xml"/><Relationship Id="rId3" Type="http://schemas.openxmlformats.org/officeDocument/2006/relationships/image" Target="../media/image4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4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hyperlink" Target="http://www.youtube.com/watch?v=ANL1Kz3MuGk" TargetMode="External"/><Relationship Id="rId4" Type="http://schemas.openxmlformats.org/officeDocument/2006/relationships/image" Target="../media/image39.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7.xml"/><Relationship Id="rId3" Type="http://schemas.openxmlformats.org/officeDocument/2006/relationships/image" Target="../media/image3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1.xml"/><Relationship Id="rId3" Type="http://schemas.openxmlformats.org/officeDocument/2006/relationships/image" Target="../media/image4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3.xml"/><Relationship Id="rId3" Type="http://schemas.openxmlformats.org/officeDocument/2006/relationships/image" Target="../media/image49.png"/><Relationship Id="rId4" Type="http://schemas.openxmlformats.org/officeDocument/2006/relationships/image" Target="../media/image5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4.xml"/><Relationship Id="rId3" Type="http://schemas.openxmlformats.org/officeDocument/2006/relationships/image" Target="../media/image52.png"/><Relationship Id="rId4" Type="http://schemas.openxmlformats.org/officeDocument/2006/relationships/image" Target="../media/image5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 Id="rId3" Type="http://schemas.openxmlformats.org/officeDocument/2006/relationships/image" Target="../media/image5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4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hyperlink" Target="http://www.python.org/" TargetMode="External"/><Relationship Id="rId4" Type="http://schemas.openxmlformats.org/officeDocument/2006/relationships/hyperlink" Target="https://code.visualstudio.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hyperlink" Target="https://github.com/maxacode/Learn-Build-Deploy-and-Dismantle-Botnets/tree/main/Labs" TargetMode="External"/><Relationship Id="rId4" Type="http://schemas.openxmlformats.org/officeDocument/2006/relationships/image" Target="../media/image14.png"/><Relationship Id="rId5" Type="http://schemas.openxmlformats.org/officeDocument/2006/relationships/image" Target="../media/image10.png"/><Relationship Id="rId6"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9.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 Id="rId3" Type="http://schemas.openxmlformats.org/officeDocument/2006/relationships/hyperlink" Target="https://github.com/maxacode/Learn-Build-Deploy-and-Dismantle-Botnets/tree/main/Lab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2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2.xml"/><Relationship Id="rId3" Type="http://schemas.openxmlformats.org/officeDocument/2006/relationships/image" Target="../media/image24.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26.pn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33.png"/><Relationship Id="rId4" Type="http://schemas.openxmlformats.org/officeDocument/2006/relationships/image" Target="../media/image2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9.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image" Target="../media/image2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1.xml"/><Relationship Id="rId3" Type="http://schemas.openxmlformats.org/officeDocument/2006/relationships/image" Target="../media/image2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2.xml"/><Relationship Id="rId3" Type="http://schemas.openxmlformats.org/officeDocument/2006/relationships/image" Target="../media/image3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 Id="rId3" Type="http://schemas.openxmlformats.org/officeDocument/2006/relationships/image" Target="../media/image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5.xml"/><Relationship Id="rId3" Type="http://schemas.openxmlformats.org/officeDocument/2006/relationships/image" Target="../media/image3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3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4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4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6.xml"/><Relationship Id="rId3" Type="http://schemas.openxmlformats.org/officeDocument/2006/relationships/image" Target="../media/image4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7.xml"/><Relationship Id="rId3" Type="http://schemas.openxmlformats.org/officeDocument/2006/relationships/image" Target="../media/image4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8.xml"/><Relationship Id="rId3" Type="http://schemas.openxmlformats.org/officeDocument/2006/relationships/image" Target="../media/image4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4"/>
          <p:cNvSpPr txBox="1"/>
          <p:nvPr>
            <p:ph type="ctrTitle"/>
          </p:nvPr>
        </p:nvSpPr>
        <p:spPr>
          <a:xfrm>
            <a:off x="824250" y="1475225"/>
            <a:ext cx="74955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chemeClr val="accent6"/>
                </a:solidFill>
                <a:latin typeface="Calibri"/>
                <a:ea typeface="Calibri"/>
                <a:cs typeface="Calibri"/>
                <a:sym typeface="Calibri"/>
              </a:rPr>
              <a:t>Learn, Build, Deploy, and Dismantle</a:t>
            </a:r>
            <a:endParaRPr sz="3600">
              <a:solidFill>
                <a:schemeClr val="accent6"/>
              </a:solidFill>
              <a:latin typeface="Calibri"/>
              <a:ea typeface="Calibri"/>
              <a:cs typeface="Calibri"/>
              <a:sym typeface="Calibri"/>
            </a:endParaRPr>
          </a:p>
          <a:p>
            <a:pPr indent="0" lvl="0" marL="0" rtl="0" algn="ctr">
              <a:spcBef>
                <a:spcPts val="0"/>
              </a:spcBef>
              <a:spcAft>
                <a:spcPts val="0"/>
              </a:spcAft>
              <a:buNone/>
            </a:pPr>
            <a:r>
              <a:rPr b="1" lang="en" sz="4000">
                <a:latin typeface="Calibri"/>
                <a:ea typeface="Calibri"/>
                <a:cs typeface="Calibri"/>
                <a:sym typeface="Calibri"/>
              </a:rPr>
              <a:t>C2/Botnets</a:t>
            </a:r>
            <a:endParaRPr b="1" sz="4000">
              <a:latin typeface="Calibri"/>
              <a:ea typeface="Calibri"/>
              <a:cs typeface="Calibri"/>
              <a:sym typeface="Calibri"/>
            </a:endParaRPr>
          </a:p>
        </p:txBody>
      </p:sp>
      <p:sp>
        <p:nvSpPr>
          <p:cNvPr id="142" name="Google Shape;142;p14"/>
          <p:cNvSpPr txBox="1"/>
          <p:nvPr>
            <p:ph idx="1" type="subTitle"/>
          </p:nvPr>
        </p:nvSpPr>
        <p:spPr>
          <a:xfrm>
            <a:off x="3268975" y="3659800"/>
            <a:ext cx="5544900" cy="12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900">
                <a:solidFill>
                  <a:schemeClr val="dk2"/>
                </a:solidFill>
              </a:rPr>
              <a:t>Presenter</a:t>
            </a:r>
            <a:r>
              <a:rPr b="1" lang="en" sz="1900">
                <a:solidFill>
                  <a:schemeClr val="dk2"/>
                </a:solidFill>
              </a:rPr>
              <a:t>: </a:t>
            </a:r>
            <a:r>
              <a:rPr lang="en" sz="1900">
                <a:solidFill>
                  <a:schemeClr val="dk2"/>
                </a:solidFill>
              </a:rPr>
              <a:t>Maks Derevencha</a:t>
            </a:r>
            <a:endParaRPr sz="1900">
              <a:solidFill>
                <a:schemeClr val="dk2"/>
              </a:solidFill>
            </a:endParaRPr>
          </a:p>
          <a:p>
            <a:pPr indent="0" lvl="0" marL="0" rtl="0" algn="l">
              <a:spcBef>
                <a:spcPts val="0"/>
              </a:spcBef>
              <a:spcAft>
                <a:spcPts val="0"/>
              </a:spcAft>
              <a:buNone/>
            </a:pPr>
            <a:r>
              <a:rPr b="1" lang="en" sz="1900">
                <a:solidFill>
                  <a:schemeClr val="dk2"/>
                </a:solidFill>
              </a:rPr>
              <a:t>Content (Short URL)</a:t>
            </a:r>
            <a:r>
              <a:rPr lang="en" sz="1900">
                <a:solidFill>
                  <a:schemeClr val="dk2"/>
                </a:solidFill>
              </a:rPr>
              <a:t>: www.</a:t>
            </a:r>
            <a:r>
              <a:rPr lang="en" sz="1900">
                <a:solidFill>
                  <a:schemeClr val="dk2"/>
                </a:solidFill>
              </a:rPr>
              <a:t>tinyurl.com/maks-botnet</a:t>
            </a:r>
            <a:endParaRPr>
              <a:solidFill>
                <a:schemeClr val="dk2"/>
              </a:solidFill>
            </a:endParaRPr>
          </a:p>
        </p:txBody>
      </p:sp>
      <p:sp>
        <p:nvSpPr>
          <p:cNvPr id="143" name="Google Shape;143;p14"/>
          <p:cNvSpPr txBox="1"/>
          <p:nvPr/>
        </p:nvSpPr>
        <p:spPr>
          <a:xfrm>
            <a:off x="1267200" y="2923325"/>
            <a:ext cx="66096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 sz="1300"/>
              <a:t>Help you to</a:t>
            </a:r>
            <a:r>
              <a:rPr b="1" lang="en" sz="1300"/>
              <a:t> i</a:t>
            </a:r>
            <a:r>
              <a:rPr b="1" lang="en" sz="1300"/>
              <a:t>dentify, analyze</a:t>
            </a:r>
            <a:r>
              <a:rPr lang="en" sz="1300"/>
              <a:t> and </a:t>
            </a:r>
            <a:r>
              <a:rPr b="1" lang="en" sz="1300"/>
              <a:t>resolve </a:t>
            </a:r>
            <a:r>
              <a:rPr lang="en" sz="1300"/>
              <a:t>these threats in the </a:t>
            </a:r>
            <a:r>
              <a:rPr b="1" lang="en" sz="1300"/>
              <a:t>wild</a:t>
            </a:r>
            <a:endParaRPr sz="1300">
              <a:solidFill>
                <a:schemeClr val="dk2"/>
              </a:solidFill>
              <a:latin typeface="Calibri"/>
              <a:ea typeface="Calibri"/>
              <a:cs typeface="Calibri"/>
              <a:sym typeface="Calibri"/>
            </a:endParaRPr>
          </a:p>
        </p:txBody>
      </p:sp>
      <p:sp>
        <p:nvSpPr>
          <p:cNvPr id="144" name="Google Shape;144;p14"/>
          <p:cNvSpPr txBox="1"/>
          <p:nvPr/>
        </p:nvSpPr>
        <p:spPr>
          <a:xfrm>
            <a:off x="2392375" y="4366425"/>
            <a:ext cx="64215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2"/>
                </a:solidFill>
                <a:latin typeface="Calibri"/>
                <a:ea typeface="Calibri"/>
                <a:cs typeface="Calibri"/>
                <a:sym typeface="Calibri"/>
              </a:rPr>
              <a:t>Full URL </a:t>
            </a:r>
            <a:r>
              <a:rPr lang="en" sz="1600">
                <a:solidFill>
                  <a:schemeClr val="dk2"/>
                </a:solidFill>
                <a:latin typeface="Calibri"/>
                <a:ea typeface="Calibri"/>
                <a:cs typeface="Calibri"/>
                <a:sym typeface="Calibri"/>
              </a:rPr>
              <a:t>github.com/maxacode/Learn-Build-Deploy-and-Dismantle-Botnets</a:t>
            </a:r>
            <a:endParaRPr sz="1600">
              <a:solidFill>
                <a:schemeClr val="dk2"/>
              </a:solidFill>
              <a:latin typeface="Calibri"/>
              <a:ea typeface="Calibri"/>
              <a:cs typeface="Calibri"/>
              <a:sym typeface="Calibri"/>
            </a:endParaRPr>
          </a:p>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3"/>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Print / f String</a:t>
            </a:r>
            <a:endParaRPr sz="2400">
              <a:solidFill>
                <a:srgbClr val="00B0B4"/>
              </a:solidFill>
            </a:endParaRPr>
          </a:p>
        </p:txBody>
      </p:sp>
      <p:sp>
        <p:nvSpPr>
          <p:cNvPr id="204" name="Google Shape;204;p23"/>
          <p:cNvSpPr txBox="1"/>
          <p:nvPr/>
        </p:nvSpPr>
        <p:spPr>
          <a:xfrm>
            <a:off x="309028" y="937488"/>
            <a:ext cx="30054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The </a:t>
            </a:r>
            <a:r>
              <a:rPr b="1" i="1" lang="en" sz="2000">
                <a:solidFill>
                  <a:srgbClr val="212121"/>
                </a:solidFill>
              </a:rPr>
              <a:t>input</a:t>
            </a:r>
            <a:r>
              <a:rPr lang="en" sz="2000">
                <a:solidFill>
                  <a:srgbClr val="212121"/>
                </a:solidFill>
              </a:rPr>
              <a:t> function is used to ask users for input.</a:t>
            </a:r>
            <a:endParaRPr sz="2400">
              <a:solidFill>
                <a:srgbClr val="0D0D0D"/>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t>Input variables will always be a string data type unless they are converted.</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t>Print with Variables</a:t>
            </a:r>
            <a:endParaRPr sz="2000"/>
          </a:p>
          <a:p>
            <a:pPr indent="0" lvl="0" marL="0" rtl="0" algn="l">
              <a:lnSpc>
                <a:spcPct val="115000"/>
              </a:lnSpc>
              <a:spcBef>
                <a:spcPts val="480"/>
              </a:spcBef>
              <a:spcAft>
                <a:spcPts val="1200"/>
              </a:spcAft>
              <a:buNone/>
            </a:pPr>
            <a:br>
              <a:rPr lang="en" sz="2400">
                <a:solidFill>
                  <a:srgbClr val="0C0C0C"/>
                </a:solidFill>
              </a:rPr>
            </a:br>
            <a:endParaRPr sz="2400">
              <a:solidFill>
                <a:srgbClr val="0C0C0C"/>
              </a:solidFill>
            </a:endParaRPr>
          </a:p>
        </p:txBody>
      </p:sp>
      <p:sp>
        <p:nvSpPr>
          <p:cNvPr id="205" name="Google Shape;205;p23"/>
          <p:cNvSpPr txBox="1"/>
          <p:nvPr/>
        </p:nvSpPr>
        <p:spPr>
          <a:xfrm>
            <a:off x="3607750" y="900325"/>
            <a:ext cx="5297400" cy="3386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33333"/>
                </a:solidFill>
              </a:rPr>
              <a:t>name = </a:t>
            </a:r>
            <a:r>
              <a:rPr lang="en" sz="1600">
                <a:solidFill>
                  <a:srgbClr val="007020"/>
                </a:solidFill>
              </a:rPr>
              <a:t>input</a:t>
            </a:r>
            <a:r>
              <a:rPr lang="en" sz="1600">
                <a:solidFill>
                  <a:srgbClr val="333333"/>
                </a:solidFill>
              </a:rPr>
              <a:t>(</a:t>
            </a:r>
            <a:r>
              <a:rPr lang="en" sz="1600">
                <a:solidFill>
                  <a:srgbClr val="333333"/>
                </a:solidFill>
                <a:highlight>
                  <a:srgbClr val="FFF0F0"/>
                </a:highlight>
              </a:rPr>
              <a:t>"Please enter your name: </a:t>
            </a:r>
            <a:r>
              <a:rPr b="1" lang="en" sz="1600">
                <a:solidFill>
                  <a:srgbClr val="666666"/>
                </a:solidFill>
                <a:highlight>
                  <a:srgbClr val="FFF0F0"/>
                </a:highlight>
              </a:rPr>
              <a:t>\n</a:t>
            </a:r>
            <a:r>
              <a:rPr lang="en" sz="1600">
                <a:solidFill>
                  <a:srgbClr val="333333"/>
                </a:solidFill>
                <a:highlight>
                  <a:srgbClr val="FFF0F0"/>
                </a:highlight>
              </a:rPr>
              <a:t>"</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age = </a:t>
            </a:r>
            <a:r>
              <a:rPr lang="en" sz="1600">
                <a:solidFill>
                  <a:srgbClr val="007020"/>
                </a:solidFill>
              </a:rPr>
              <a:t>input</a:t>
            </a:r>
            <a:r>
              <a:rPr lang="en" sz="1600">
                <a:solidFill>
                  <a:srgbClr val="333333"/>
                </a:solidFill>
              </a:rPr>
              <a:t>(</a:t>
            </a:r>
            <a:r>
              <a:rPr lang="en" sz="1600">
                <a:solidFill>
                  <a:srgbClr val="333333"/>
                </a:solidFill>
                <a:highlight>
                  <a:srgbClr val="FFF0F0"/>
                </a:highlight>
              </a:rPr>
              <a:t>"Please enter your age: </a:t>
            </a:r>
            <a:r>
              <a:rPr b="1" lang="en" sz="1600">
                <a:solidFill>
                  <a:srgbClr val="666666"/>
                </a:solidFill>
                <a:highlight>
                  <a:srgbClr val="FFF0F0"/>
                </a:highlight>
              </a:rPr>
              <a:t>\n</a:t>
            </a:r>
            <a:r>
              <a:rPr lang="en" sz="1600">
                <a:solidFill>
                  <a:srgbClr val="333333"/>
                </a:solidFill>
                <a:highlight>
                  <a:srgbClr val="FFF0F0"/>
                </a:highlight>
              </a:rPr>
              <a:t>"</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height = </a:t>
            </a:r>
            <a:r>
              <a:rPr lang="en" sz="1600">
                <a:solidFill>
                  <a:srgbClr val="007020"/>
                </a:solidFill>
              </a:rPr>
              <a:t>input</a:t>
            </a:r>
            <a:r>
              <a:rPr lang="en" sz="1600">
                <a:solidFill>
                  <a:srgbClr val="333333"/>
                </a:solidFill>
              </a:rPr>
              <a:t>(</a:t>
            </a:r>
            <a:r>
              <a:rPr lang="en" sz="1600">
                <a:solidFill>
                  <a:srgbClr val="333333"/>
                </a:solidFill>
                <a:highlight>
                  <a:srgbClr val="FFF0F0"/>
                </a:highlight>
              </a:rPr>
              <a:t>"Please enter your height: </a:t>
            </a:r>
            <a:r>
              <a:rPr b="1" lang="en" sz="1600">
                <a:solidFill>
                  <a:srgbClr val="666666"/>
                </a:solidFill>
                <a:highlight>
                  <a:srgbClr val="FFF0F0"/>
                </a:highlight>
              </a:rPr>
              <a:t>\n</a:t>
            </a:r>
            <a:r>
              <a:rPr lang="en" sz="1600">
                <a:solidFill>
                  <a:srgbClr val="333333"/>
                </a:solidFill>
                <a:highlight>
                  <a:srgbClr val="FFF0F0"/>
                </a:highlight>
              </a:rPr>
              <a:t>"</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item = f</a:t>
            </a:r>
            <a:r>
              <a:rPr lang="en" sz="1600">
                <a:solidFill>
                  <a:srgbClr val="333333"/>
                </a:solidFill>
                <a:highlight>
                  <a:srgbClr val="FFF0F0"/>
                </a:highlight>
              </a:rPr>
              <a:t>"Hi, my name is {name}</a:t>
            </a:r>
            <a:r>
              <a:rPr lang="en" sz="1600">
                <a:solidFill>
                  <a:srgbClr val="333333"/>
                </a:solidFill>
                <a:highlight>
                  <a:srgbClr val="FFF0F0"/>
                </a:highlight>
              </a:rPr>
              <a:t> </a:t>
            </a:r>
            <a:r>
              <a:rPr b="1" lang="en" sz="1600">
                <a:highlight>
                  <a:srgbClr val="FFF0F0"/>
                </a:highlight>
              </a:rPr>
              <a:t>and</a:t>
            </a:r>
            <a:r>
              <a:rPr lang="en" sz="1600">
                <a:solidFill>
                  <a:srgbClr val="333333"/>
                </a:solidFill>
                <a:highlight>
                  <a:srgbClr val="FFF0F0"/>
                </a:highlight>
              </a:rPr>
              <a:t> I'm {age} years old"</a:t>
            </a:r>
            <a:endParaRPr sz="1600">
              <a:solidFill>
                <a:srgbClr val="333333"/>
              </a:solidFill>
              <a:highlight>
                <a:srgbClr val="FFF0F0"/>
              </a:highlight>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333333"/>
                </a:solidFill>
              </a:rPr>
              <a:t>Please enter your name:</a:t>
            </a:r>
            <a:endParaRPr sz="1600">
              <a:solidFill>
                <a:srgbClr val="333333"/>
              </a:solidFill>
            </a:endParaRPr>
          </a:p>
          <a:p>
            <a:pPr indent="0" lvl="0" marL="0" rtl="0" algn="l">
              <a:spcBef>
                <a:spcPts val="0"/>
              </a:spcBef>
              <a:spcAft>
                <a:spcPts val="0"/>
              </a:spcAft>
              <a:buNone/>
            </a:pPr>
            <a:r>
              <a:rPr lang="en" sz="1600">
                <a:solidFill>
                  <a:srgbClr val="333333"/>
                </a:solidFill>
              </a:rPr>
              <a:t>Maks</a:t>
            </a:r>
            <a:endParaRPr sz="1600">
              <a:solidFill>
                <a:srgbClr val="333333"/>
              </a:solidFill>
            </a:endParaRPr>
          </a:p>
          <a:p>
            <a:pPr indent="0" lvl="0" marL="0" rtl="0" algn="l">
              <a:spcBef>
                <a:spcPts val="0"/>
              </a:spcBef>
              <a:spcAft>
                <a:spcPts val="0"/>
              </a:spcAft>
              <a:buNone/>
            </a:pPr>
            <a:r>
              <a:rPr lang="en" sz="1600">
                <a:solidFill>
                  <a:srgbClr val="333333"/>
                </a:solidFill>
              </a:rPr>
              <a:t>Please enter your age:</a:t>
            </a:r>
            <a:endParaRPr sz="1600">
              <a:solidFill>
                <a:srgbClr val="333333"/>
              </a:solidFill>
            </a:endParaRPr>
          </a:p>
          <a:p>
            <a:pPr indent="0" lvl="0" marL="0" rtl="0" algn="l">
              <a:spcBef>
                <a:spcPts val="0"/>
              </a:spcBef>
              <a:spcAft>
                <a:spcPts val="0"/>
              </a:spcAft>
              <a:buNone/>
            </a:pPr>
            <a:r>
              <a:rPr b="1" lang="en" sz="1600">
                <a:solidFill>
                  <a:srgbClr val="0000DD"/>
                </a:solidFill>
              </a:rPr>
              <a:t>27</a:t>
            </a:r>
            <a:endParaRPr sz="1600">
              <a:solidFill>
                <a:srgbClr val="333333"/>
              </a:solidFill>
            </a:endParaRPr>
          </a:p>
          <a:p>
            <a:pPr indent="0" lvl="0" marL="0" rtl="0" algn="l">
              <a:spcBef>
                <a:spcPts val="0"/>
              </a:spcBef>
              <a:spcAft>
                <a:spcPts val="0"/>
              </a:spcAft>
              <a:buNone/>
            </a:pPr>
            <a:r>
              <a:rPr lang="en" sz="1600">
                <a:solidFill>
                  <a:srgbClr val="333333"/>
                </a:solidFill>
              </a:rPr>
              <a:t>Please enter your height:</a:t>
            </a:r>
            <a:endParaRPr sz="1600">
              <a:solidFill>
                <a:srgbClr val="333333"/>
              </a:solidFill>
            </a:endParaRPr>
          </a:p>
          <a:p>
            <a:pPr indent="0" lvl="0" marL="0" rtl="0" algn="l">
              <a:spcBef>
                <a:spcPts val="0"/>
              </a:spcBef>
              <a:spcAft>
                <a:spcPts val="0"/>
              </a:spcAft>
              <a:buNone/>
            </a:pPr>
            <a:r>
              <a:rPr b="1" lang="en" sz="1600">
                <a:solidFill>
                  <a:srgbClr val="0000DD"/>
                </a:solidFill>
              </a:rPr>
              <a:t>6</a:t>
            </a:r>
            <a:r>
              <a:rPr lang="en" sz="1600">
                <a:solidFill>
                  <a:srgbClr val="333333"/>
                </a:solidFill>
              </a:rPr>
              <a:t>ft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333333"/>
                </a:solidFill>
                <a:highlight>
                  <a:srgbClr val="FFF0F0"/>
                </a:highlight>
              </a:rPr>
              <a:t>Hi, my name </a:t>
            </a:r>
            <a:r>
              <a:rPr b="1" lang="en" sz="1600">
                <a:highlight>
                  <a:srgbClr val="FFF0F0"/>
                </a:highlight>
              </a:rPr>
              <a:t>is</a:t>
            </a:r>
            <a:r>
              <a:rPr lang="en" sz="1600">
                <a:solidFill>
                  <a:srgbClr val="333333"/>
                </a:solidFill>
                <a:highlight>
                  <a:srgbClr val="FFF0F0"/>
                </a:highlight>
              </a:rPr>
              <a:t> Maks </a:t>
            </a:r>
            <a:r>
              <a:rPr b="1" lang="en" sz="1600">
                <a:highlight>
                  <a:srgbClr val="FFF0F0"/>
                </a:highlight>
              </a:rPr>
              <a:t>and</a:t>
            </a:r>
            <a:r>
              <a:rPr lang="en" sz="1600">
                <a:solidFill>
                  <a:srgbClr val="333333"/>
                </a:solidFill>
                <a:highlight>
                  <a:srgbClr val="FFF0F0"/>
                </a:highlight>
              </a:rPr>
              <a:t> </a:t>
            </a:r>
            <a:r>
              <a:rPr lang="en" sz="1600">
                <a:solidFill>
                  <a:srgbClr val="333333"/>
                </a:solidFill>
                <a:highlight>
                  <a:srgbClr val="FFF0F0"/>
                </a:highlight>
              </a:rPr>
              <a:t>I'm 27 years old</a:t>
            </a:r>
            <a:endParaRPr sz="1600">
              <a:solidFill>
                <a:srgbClr val="333333"/>
              </a:solidFill>
              <a:highlight>
                <a:srgbClr val="FFF0F0"/>
              </a:highligh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113"/>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962" name="Google Shape;962;p113"/>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Detect C2 via Online Sandbox ex: any.run</a:t>
            </a:r>
            <a:endParaRPr sz="2200">
              <a:solidFill>
                <a:srgbClr val="FF0000"/>
              </a:solidFill>
            </a:endParaRPr>
          </a:p>
        </p:txBody>
      </p:sp>
      <p:pic>
        <p:nvPicPr>
          <p:cNvPr id="963" name="Google Shape;963;p113"/>
          <p:cNvPicPr preferRelativeResize="0"/>
          <p:nvPr/>
        </p:nvPicPr>
        <p:blipFill>
          <a:blip r:embed="rId3">
            <a:alphaModFix/>
          </a:blip>
          <a:stretch>
            <a:fillRect/>
          </a:stretch>
        </p:blipFill>
        <p:spPr>
          <a:xfrm>
            <a:off x="345925" y="936450"/>
            <a:ext cx="8452152" cy="3928949"/>
          </a:xfrm>
          <a:prstGeom prst="rect">
            <a:avLst/>
          </a:prstGeom>
          <a:noFill/>
          <a:ln>
            <a:noFill/>
          </a:ln>
        </p:spPr>
      </p:pic>
      <p:sp>
        <p:nvSpPr>
          <p:cNvPr id="964" name="Google Shape;964;p113"/>
          <p:cNvSpPr/>
          <p:nvPr/>
        </p:nvSpPr>
        <p:spPr>
          <a:xfrm rot="-8375255">
            <a:off x="1663969" y="3694055"/>
            <a:ext cx="1135149" cy="424351"/>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65" name="Google Shape;965;p113"/>
          <p:cNvSpPr/>
          <p:nvPr/>
        </p:nvSpPr>
        <p:spPr>
          <a:xfrm rot="-8375255">
            <a:off x="1710344" y="2000180"/>
            <a:ext cx="1135149" cy="424351"/>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114"/>
          <p:cNvSpPr txBox="1"/>
          <p:nvPr>
            <p:ph type="title"/>
          </p:nvPr>
        </p:nvSpPr>
        <p:spPr>
          <a:xfrm>
            <a:off x="203225" y="241150"/>
            <a:ext cx="4935600" cy="269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How to block C2 on local networks</a:t>
            </a:r>
            <a:endParaRPr sz="5400"/>
          </a:p>
        </p:txBody>
      </p:sp>
      <p:pic>
        <p:nvPicPr>
          <p:cNvPr id="971" name="Google Shape;971;p114"/>
          <p:cNvPicPr preferRelativeResize="0"/>
          <p:nvPr/>
        </p:nvPicPr>
        <p:blipFill>
          <a:blip r:embed="rId3">
            <a:alphaModFix/>
          </a:blip>
          <a:stretch>
            <a:fillRect/>
          </a:stretch>
        </p:blipFill>
        <p:spPr>
          <a:xfrm>
            <a:off x="4761750" y="1400975"/>
            <a:ext cx="4138499" cy="3409559"/>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15"/>
          <p:cNvSpPr txBox="1"/>
          <p:nvPr/>
        </p:nvSpPr>
        <p:spPr>
          <a:xfrm>
            <a:off x="464225" y="872475"/>
            <a:ext cx="6235200" cy="3105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300"/>
              </a:spcBef>
              <a:spcAft>
                <a:spcPts val="0"/>
              </a:spcAft>
              <a:buClr>
                <a:srgbClr val="1F1F1F"/>
              </a:buClr>
              <a:buSzPts val="1600"/>
              <a:buChar char="●"/>
            </a:pPr>
            <a:r>
              <a:rPr b="1" lang="en" sz="1600">
                <a:solidFill>
                  <a:srgbClr val="1F1F1F"/>
                </a:solidFill>
                <a:highlight>
                  <a:srgbClr val="FFFFFF"/>
                </a:highlight>
              </a:rPr>
              <a:t>Firewalls:</a:t>
            </a:r>
            <a:r>
              <a:rPr lang="en" sz="1600">
                <a:solidFill>
                  <a:srgbClr val="1F1F1F"/>
                </a:solidFill>
                <a:highlight>
                  <a:srgbClr val="FFFFFF"/>
                </a:highlight>
              </a:rPr>
              <a:t> Configure firewalls to block inbound and outbound traffic to known C2 server IP addresses and ports. </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lang="en" sz="1600">
                <a:solidFill>
                  <a:srgbClr val="1F1F1F"/>
                </a:solidFill>
                <a:highlight>
                  <a:srgbClr val="FFFFFF"/>
                </a:highlight>
              </a:rPr>
              <a:t>Utilize </a:t>
            </a:r>
            <a:r>
              <a:rPr b="1" lang="en" sz="1600">
                <a:solidFill>
                  <a:srgbClr val="1F1F1F"/>
                </a:solidFill>
                <a:highlight>
                  <a:srgbClr val="FFFFFF"/>
                </a:highlight>
              </a:rPr>
              <a:t>threat intelligence feeds </a:t>
            </a:r>
            <a:r>
              <a:rPr lang="en" sz="1600">
                <a:solidFill>
                  <a:srgbClr val="1F1F1F"/>
                </a:solidFill>
                <a:highlight>
                  <a:srgbClr val="FFFFFF"/>
                </a:highlight>
              </a:rPr>
              <a:t>to keep your firewall rules updated with the latest malicious domains and IPs.</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Intrusion Detection/Prevention Systems (IDS/IPS):</a:t>
            </a:r>
            <a:r>
              <a:rPr lang="en" sz="1600">
                <a:solidFill>
                  <a:srgbClr val="1F1F1F"/>
                </a:solidFill>
                <a:highlight>
                  <a:srgbClr val="FFFFFF"/>
                </a:highlight>
              </a:rPr>
              <a:t> Deploy IDS/IPS systems to monitor network traffic for suspicious activity patterns associated with C2 communication and botnet behavior. These systems can automatically block or alert you of potential threats.</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EDR Systems</a:t>
            </a:r>
            <a:r>
              <a:rPr lang="en" sz="1600">
                <a:solidFill>
                  <a:srgbClr val="1F1F1F"/>
                </a:solidFill>
                <a:highlight>
                  <a:srgbClr val="FFFFFF"/>
                </a:highlight>
              </a:rPr>
              <a:t>: Implement an EDR solution to monitor, detect, and respond to threats on endpoints. EDR can identify and mitigate threats that bypass other security measures.</a:t>
            </a:r>
            <a:endParaRPr sz="1600">
              <a:solidFill>
                <a:srgbClr val="1F1F1F"/>
              </a:solidFill>
              <a:highlight>
                <a:srgbClr val="FFFFFF"/>
              </a:highlight>
            </a:endParaRPr>
          </a:p>
          <a:p>
            <a:pPr indent="0" lvl="0" marL="457200" rtl="0" algn="l">
              <a:lnSpc>
                <a:spcPct val="115000"/>
              </a:lnSpc>
              <a:spcBef>
                <a:spcPts val="300"/>
              </a:spcBef>
              <a:spcAft>
                <a:spcPts val="0"/>
              </a:spcAft>
              <a:buNone/>
            </a:pPr>
            <a:r>
              <a:t/>
            </a:r>
            <a:endParaRPr sz="1600">
              <a:solidFill>
                <a:srgbClr val="0D0D0D"/>
              </a:solidFill>
              <a:highlight>
                <a:srgbClr val="FFFFFF"/>
              </a:highlight>
            </a:endParaRPr>
          </a:p>
        </p:txBody>
      </p:sp>
      <p:sp>
        <p:nvSpPr>
          <p:cNvPr id="977" name="Google Shape;977;p115"/>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block C2 on local networks</a:t>
            </a:r>
            <a:endParaRPr sz="2200">
              <a:solidFill>
                <a:srgbClr val="FF0000"/>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16"/>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block C2 on local networks</a:t>
            </a:r>
            <a:endParaRPr sz="2200">
              <a:solidFill>
                <a:srgbClr val="FF0000"/>
              </a:solidFill>
            </a:endParaRPr>
          </a:p>
        </p:txBody>
      </p:sp>
      <p:sp>
        <p:nvSpPr>
          <p:cNvPr id="983" name="Google Shape;983;p116"/>
          <p:cNvSpPr txBox="1"/>
          <p:nvPr/>
        </p:nvSpPr>
        <p:spPr>
          <a:xfrm>
            <a:off x="464225" y="872475"/>
            <a:ext cx="6235200" cy="3105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300"/>
              </a:spcBef>
              <a:spcAft>
                <a:spcPts val="0"/>
              </a:spcAft>
              <a:buClr>
                <a:srgbClr val="1F1F1F"/>
              </a:buClr>
              <a:buSzPts val="1500"/>
              <a:buChar char="●"/>
            </a:pPr>
            <a:r>
              <a:rPr b="1" lang="en" sz="1500">
                <a:solidFill>
                  <a:srgbClr val="1F1F1F"/>
                </a:solidFill>
                <a:highlight>
                  <a:schemeClr val="dk1"/>
                </a:highlight>
              </a:rPr>
              <a:t>Antivirus and Anti-Malware Software:</a:t>
            </a:r>
            <a:r>
              <a:rPr lang="en" sz="1500">
                <a:solidFill>
                  <a:srgbClr val="1F1F1F"/>
                </a:solidFill>
                <a:highlight>
                  <a:schemeClr val="dk1"/>
                </a:highlight>
              </a:rPr>
              <a:t> Keep all devices on your network protected with up-to-date antivirus and anti-malware software to detect and remove malware that attempts to establish C2 communication.</a:t>
            </a:r>
            <a:endParaRPr sz="1500">
              <a:solidFill>
                <a:srgbClr val="1F1F1F"/>
              </a:solidFill>
              <a:highlight>
                <a:schemeClr val="dk1"/>
              </a:highlight>
            </a:endParaRPr>
          </a:p>
          <a:p>
            <a:pPr indent="-323850" lvl="0" marL="457200" rtl="0" algn="l">
              <a:lnSpc>
                <a:spcPct val="115000"/>
              </a:lnSpc>
              <a:spcBef>
                <a:spcPts val="0"/>
              </a:spcBef>
              <a:spcAft>
                <a:spcPts val="0"/>
              </a:spcAft>
              <a:buClr>
                <a:srgbClr val="1F1F1F"/>
              </a:buClr>
              <a:buSzPts val="1500"/>
              <a:buChar char="●"/>
            </a:pPr>
            <a:r>
              <a:rPr b="1" lang="en" sz="1500">
                <a:solidFill>
                  <a:srgbClr val="1F1F1F"/>
                </a:solidFill>
                <a:highlight>
                  <a:schemeClr val="dk1"/>
                </a:highlight>
              </a:rPr>
              <a:t>Application Whitelisting:</a:t>
            </a:r>
            <a:r>
              <a:rPr lang="en" sz="1500">
                <a:solidFill>
                  <a:srgbClr val="1F1F1F"/>
                </a:solidFill>
                <a:highlight>
                  <a:schemeClr val="dk1"/>
                </a:highlight>
              </a:rPr>
              <a:t> Consider implementing application whitelisting to restrict endpoint execution to only authorized applications, preventing the installation of malicious software that could connect to a C2 server.</a:t>
            </a:r>
            <a:endParaRPr sz="1500">
              <a:solidFill>
                <a:srgbClr val="1F1F1F"/>
              </a:solidFill>
              <a:highlight>
                <a:schemeClr val="dk1"/>
              </a:highlight>
            </a:endParaRPr>
          </a:p>
          <a:p>
            <a:pPr indent="-323850" lvl="0" marL="457200" rtl="0" algn="l">
              <a:lnSpc>
                <a:spcPct val="115000"/>
              </a:lnSpc>
              <a:spcBef>
                <a:spcPts val="0"/>
              </a:spcBef>
              <a:spcAft>
                <a:spcPts val="0"/>
              </a:spcAft>
              <a:buClr>
                <a:srgbClr val="1F1F1F"/>
              </a:buClr>
              <a:buSzPts val="1500"/>
              <a:buChar char="●"/>
            </a:pPr>
            <a:r>
              <a:rPr b="1" lang="en" sz="1500">
                <a:solidFill>
                  <a:srgbClr val="1F1F1F"/>
                </a:solidFill>
                <a:highlight>
                  <a:schemeClr val="dk1"/>
                </a:highlight>
              </a:rPr>
              <a:t>DNS Filtering Services:</a:t>
            </a:r>
            <a:r>
              <a:rPr lang="en" sz="1500">
                <a:solidFill>
                  <a:srgbClr val="1F1F1F"/>
                </a:solidFill>
                <a:highlight>
                  <a:schemeClr val="dk1"/>
                </a:highlight>
              </a:rPr>
              <a:t> Utilize DNS filtering services that can block access to known malicious domains commonly used by C2 servers. This can prevent initial infection attempts and disrupt C2 communication for existing botnet members.</a:t>
            </a:r>
            <a:endParaRPr sz="1500">
              <a:solidFill>
                <a:srgbClr val="1F1F1F"/>
              </a:solidFill>
              <a:highlight>
                <a:schemeClr val="dk1"/>
              </a:highlight>
            </a:endParaRPr>
          </a:p>
          <a:p>
            <a:pPr indent="0" lvl="0" marL="0" rtl="0" algn="l">
              <a:lnSpc>
                <a:spcPct val="115000"/>
              </a:lnSpc>
              <a:spcBef>
                <a:spcPts val="300"/>
              </a:spcBef>
              <a:spcAft>
                <a:spcPts val="0"/>
              </a:spcAft>
              <a:buNone/>
            </a:pPr>
            <a:r>
              <a:t/>
            </a:r>
            <a:endParaRPr b="1" sz="1500">
              <a:solidFill>
                <a:srgbClr val="1F1F1F"/>
              </a:solidFill>
              <a:highlight>
                <a:srgbClr val="FFFFFF"/>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17"/>
          <p:cNvSpPr txBox="1"/>
          <p:nvPr/>
        </p:nvSpPr>
        <p:spPr>
          <a:xfrm>
            <a:off x="-120100" y="832425"/>
            <a:ext cx="51789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989" name="Google Shape;989;p117"/>
          <p:cNvSpPr txBox="1"/>
          <p:nvPr/>
        </p:nvSpPr>
        <p:spPr>
          <a:xfrm>
            <a:off x="553450" y="259919"/>
            <a:ext cx="8229600" cy="6606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 How </a:t>
            </a:r>
            <a:r>
              <a:rPr lang="en" sz="2200">
                <a:solidFill>
                  <a:srgbClr val="FF0000"/>
                </a:solidFill>
              </a:rPr>
              <a:t>Governments</a:t>
            </a:r>
            <a:r>
              <a:rPr lang="en" sz="2200">
                <a:solidFill>
                  <a:srgbClr val="FF0000"/>
                </a:solidFill>
              </a:rPr>
              <a:t>/</a:t>
            </a:r>
            <a:r>
              <a:rPr lang="en" sz="2200">
                <a:solidFill>
                  <a:srgbClr val="FF0000"/>
                </a:solidFill>
              </a:rPr>
              <a:t>Big Tech </a:t>
            </a:r>
            <a:r>
              <a:rPr lang="en" sz="2200">
                <a:solidFill>
                  <a:srgbClr val="FF0000"/>
                </a:solidFill>
              </a:rPr>
              <a:t>take down Global C2 networks</a:t>
            </a:r>
            <a:endParaRPr sz="2200">
              <a:solidFill>
                <a:srgbClr val="FF0000"/>
              </a:solidFill>
            </a:endParaRPr>
          </a:p>
        </p:txBody>
      </p:sp>
      <p:sp>
        <p:nvSpPr>
          <p:cNvPr id="990" name="Google Shape;990;p117"/>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descr="Police video shows cash and luxury goods being seized in an operation against the Cl0p gang, responsible for hacking organizations in the U.S. and South Korea.» Subscribe to NBC News: http://nbcnews.to/SubscribeToNBC&#10;» Watch more NBC video: http://bit.ly/MoreNBCNews&#10;&#10;NBC News Digital is a collection of innovative and powerful news brands that deliver compelling, diverse and engaging news stories. NBC News Digital features NBCNews.com, MSNBC.com, TODAY.com, Nightly News, Meet the Press, Dateline, and the existing apps and digital extensions of these respective properties.  We deliver the best in breaking news, live video coverage, original journalism and segments from your favorite NBC News Shows.&#10;&#10;&#10;Connect with NBC News Online!&#10;NBC News App: https://smart.link/5d0cd9df61b80&#10;Breaking News Alerts: https://link.nbcnews.com/join/5cj/breaking-news-signup?cid=sm_npd_nn_yt_bn-clip_190621&#10;Visit NBCNews.Com: http://nbcnews.to/ReadNBC&#10;Find NBC News on Facebook: http://nbcnews.to/LikeNBC&#10;Follow NBC News on Twitter: http://nbcnews.to/FollowNBC&#10;Follow NBC News on Instagram: http://nbcnews.to/InstaNBC&#10;&#10;#Russia #Raids #Ukraine #Crypto&#10;&#10;Ransomware Criminals Targeted in Ukrainian Police Raids" id="991" name="Google Shape;991;p117" title="Ransomware Criminals Targeted in Ukrainian Police Raids">
            <a:hlinkClick r:id="rId3"/>
          </p:cNvPr>
          <p:cNvPicPr preferRelativeResize="0"/>
          <p:nvPr/>
        </p:nvPicPr>
        <p:blipFill>
          <a:blip r:embed="rId4">
            <a:alphaModFix/>
          </a:blip>
          <a:stretch>
            <a:fillRect/>
          </a:stretch>
        </p:blipFill>
        <p:spPr>
          <a:xfrm>
            <a:off x="1161188" y="920527"/>
            <a:ext cx="7014125" cy="3945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1"/>
                                        </p:tgtEl>
                                        <p:attrNameLst>
                                          <p:attrName>style.visibility</p:attrName>
                                        </p:attrNameLst>
                                      </p:cBhvr>
                                      <p:to>
                                        <p:strVal val="visible"/>
                                      </p:to>
                                    </p:set>
                                    <p:animEffect filter="fade" transition="in">
                                      <p:cBhvr>
                                        <p:cTn dur="1000"/>
                                        <p:tgtEl>
                                          <p:spTgt spid="9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8"/>
          <p:cNvSpPr txBox="1"/>
          <p:nvPr/>
        </p:nvSpPr>
        <p:spPr>
          <a:xfrm>
            <a:off x="275375" y="909225"/>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1F1F1F"/>
                </a:solidFill>
                <a:highlight>
                  <a:srgbClr val="FFFFFF"/>
                </a:highlight>
              </a:rPr>
              <a:t>Government Actions:</a:t>
            </a:r>
            <a:endParaRPr b="1">
              <a:solidFill>
                <a:srgbClr val="1F1F1F"/>
              </a:solidFill>
              <a:highlight>
                <a:srgbClr val="FFFFFF"/>
              </a:highlight>
            </a:endParaRPr>
          </a:p>
          <a:p>
            <a:pPr indent="-317500" lvl="0" marL="457200" rtl="0" algn="l">
              <a:lnSpc>
                <a:spcPct val="115000"/>
              </a:lnSpc>
              <a:spcBef>
                <a:spcPts val="1200"/>
              </a:spcBef>
              <a:spcAft>
                <a:spcPts val="0"/>
              </a:spcAft>
              <a:buClr>
                <a:srgbClr val="1F1F1F"/>
              </a:buClr>
              <a:buSzPts val="1400"/>
              <a:buChar char="●"/>
            </a:pPr>
            <a:r>
              <a:rPr b="1" lang="en">
                <a:solidFill>
                  <a:srgbClr val="1F1F1F"/>
                </a:solidFill>
                <a:highlight>
                  <a:srgbClr val="FFFFFF"/>
                </a:highlight>
              </a:rPr>
              <a:t>Law Enforcement Investigations:</a:t>
            </a:r>
            <a:r>
              <a:rPr lang="en">
                <a:solidFill>
                  <a:srgbClr val="1F1F1F"/>
                </a:solidFill>
                <a:highlight>
                  <a:srgbClr val="FFFFFF"/>
                </a:highlight>
              </a:rPr>
              <a:t> This might involve international cooperation, following financial trails, and gathering evidence for potential prosecution.</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Disrupting C2 Infrastructure:</a:t>
            </a:r>
            <a:r>
              <a:rPr lang="en">
                <a:solidFill>
                  <a:srgbClr val="1F1F1F"/>
                </a:solidFill>
                <a:highlight>
                  <a:srgbClr val="FFFFFF"/>
                </a:highlight>
              </a:rPr>
              <a:t> Through legal channels or covert operations, governments might attempt to seize control of C2 server infrastructure or disrupt their communication channels.</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Sharing Threat Intelligence:</a:t>
            </a:r>
            <a:r>
              <a:rPr lang="en">
                <a:solidFill>
                  <a:srgbClr val="1F1F1F"/>
                </a:solidFill>
                <a:highlight>
                  <a:srgbClr val="FFFFFF"/>
                </a:highlight>
              </a:rPr>
              <a:t> Governments can share information about known C2 infrastructure and communication patterns with Big Tech companies and other countries to aid in broader disruption efforts.</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Legal Frameworks and Regulation:</a:t>
            </a:r>
            <a:r>
              <a:rPr lang="en">
                <a:solidFill>
                  <a:srgbClr val="1F1F1F"/>
                </a:solidFill>
                <a:highlight>
                  <a:srgbClr val="FFFFFF"/>
                </a:highlight>
              </a:rPr>
              <a:t> Governments can develop legal frameworks and regulations that hold internet service providers (ISPs) and Big Tech companies accountable for identifying and disrupting malicious C2 activity within their networks.</a:t>
            </a:r>
            <a:endParaRPr>
              <a:solidFill>
                <a:srgbClr val="1F1F1F"/>
              </a:solidFill>
              <a:highlight>
                <a:srgbClr val="FFFFFF"/>
              </a:highlight>
            </a:endParaRPr>
          </a:p>
          <a:p>
            <a:pPr indent="0" lvl="0" marL="0" rtl="0" algn="l">
              <a:lnSpc>
                <a:spcPct val="115000"/>
              </a:lnSpc>
              <a:spcBef>
                <a:spcPts val="300"/>
              </a:spcBef>
              <a:spcAft>
                <a:spcPts val="300"/>
              </a:spcAft>
              <a:buNone/>
            </a:pPr>
            <a:r>
              <a:t/>
            </a:r>
            <a:endParaRPr>
              <a:solidFill>
                <a:srgbClr val="0D0D0D"/>
              </a:solidFill>
              <a:highlight>
                <a:srgbClr val="FFFFFF"/>
              </a:highlight>
            </a:endParaRPr>
          </a:p>
        </p:txBody>
      </p:sp>
      <p:sp>
        <p:nvSpPr>
          <p:cNvPr id="997" name="Google Shape;997;p11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 How Governments/Big Tech take down Global C2 networks</a:t>
            </a:r>
            <a:endParaRPr sz="2200">
              <a:solidFill>
                <a:srgbClr val="FF0000"/>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119"/>
          <p:cNvSpPr txBox="1"/>
          <p:nvPr/>
        </p:nvSpPr>
        <p:spPr>
          <a:xfrm>
            <a:off x="154650" y="819650"/>
            <a:ext cx="6228300" cy="31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D0D0D"/>
                </a:solidFill>
                <a:highlight>
                  <a:srgbClr val="FFFFFF"/>
                </a:highlight>
              </a:rPr>
              <a:t>Government Participants</a:t>
            </a:r>
            <a:r>
              <a:rPr lang="en">
                <a:solidFill>
                  <a:srgbClr val="0D0D0D"/>
                </a:solidFill>
                <a:highlight>
                  <a:srgbClr val="FFFFFF"/>
                </a:highlight>
              </a:rPr>
              <a:t>: </a:t>
            </a:r>
            <a:endParaRPr>
              <a:solidFill>
                <a:srgbClr val="0D0D0D"/>
              </a:solidFill>
              <a:highlight>
                <a:srgbClr val="FFFFFF"/>
              </a:highlight>
            </a:endParaRPr>
          </a:p>
          <a:p>
            <a:pPr indent="-317500" lvl="0" marL="457200" rtl="0" algn="l">
              <a:lnSpc>
                <a:spcPct val="115000"/>
              </a:lnSpc>
              <a:spcBef>
                <a:spcPts val="1200"/>
              </a:spcBef>
              <a:spcAft>
                <a:spcPts val="0"/>
              </a:spcAft>
              <a:buClr>
                <a:srgbClr val="0D0D0D"/>
              </a:buClr>
              <a:buSzPts val="1400"/>
              <a:buChar char="●"/>
            </a:pPr>
            <a:r>
              <a:rPr lang="en">
                <a:solidFill>
                  <a:srgbClr val="0D0D0D"/>
                </a:solidFill>
                <a:highlight>
                  <a:srgbClr val="FFFFFF"/>
                </a:highlight>
              </a:rPr>
              <a:t>the US-CERT</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Australian Federal Police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the National Police of the Netherlands</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European Cybercrime Centre (EC3)</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Germany’s Bundeskriminalamt</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France’s Police </a:t>
            </a:r>
            <a:r>
              <a:rPr lang="en">
                <a:solidFill>
                  <a:srgbClr val="0D0D0D"/>
                </a:solidFill>
                <a:highlight>
                  <a:srgbClr val="FFFFFF"/>
                </a:highlight>
              </a:rPr>
              <a:t>Judiciaire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Italy’s Polizia Postale e delle Comunicazioni</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Japan’s National Police Agency</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Luxembourg’s Police Grand Ducale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New Zealand Police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the Royal Canadian Mounted Police</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Ukraine’s Ministry of Internal Affairs</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the United Kingdom’s National Crime Agency</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lang="en">
                <a:solidFill>
                  <a:srgbClr val="0D0D0D"/>
                </a:solidFill>
                <a:highlight>
                  <a:srgbClr val="FFFFFF"/>
                </a:highlight>
              </a:rPr>
              <a:t>U.S. Department of Defense</a:t>
            </a:r>
            <a:endParaRPr>
              <a:solidFill>
                <a:srgbClr val="0D0D0D"/>
              </a:solidFill>
              <a:highlight>
                <a:srgbClr val="FFFFFF"/>
              </a:highlight>
            </a:endParaRPr>
          </a:p>
        </p:txBody>
      </p:sp>
      <p:sp>
        <p:nvSpPr>
          <p:cNvPr id="1003" name="Google Shape;1003;p119"/>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Operation Tovar (2014) - GameOver Zeus Botnet</a:t>
            </a:r>
            <a:endParaRPr sz="2200">
              <a:solidFill>
                <a:srgbClr val="FF0000"/>
              </a:solidFill>
            </a:endParaRPr>
          </a:p>
        </p:txBody>
      </p:sp>
      <p:sp>
        <p:nvSpPr>
          <p:cNvPr id="1004" name="Google Shape;1004;p119"/>
          <p:cNvSpPr txBox="1"/>
          <p:nvPr/>
        </p:nvSpPr>
        <p:spPr>
          <a:xfrm>
            <a:off x="4123525" y="858525"/>
            <a:ext cx="62283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b="1" lang="en">
                <a:solidFill>
                  <a:srgbClr val="0D0D0D"/>
                </a:solidFill>
                <a:highlight>
                  <a:srgbClr val="FFFFFF"/>
                </a:highlight>
              </a:rPr>
              <a:t>Tech Participants:</a:t>
            </a:r>
            <a:endParaRPr b="1">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Dell SecureWorks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CrowdStrike</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Microsoft</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Afilias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F-Secure</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Level 3 Communications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McAfee</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Shadowserver</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Anubis Networks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Symantec</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Heimdal Security</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Sophos</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Trend Micro</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Carnegie Mellon University</a:t>
            </a:r>
            <a:endParaRPr>
              <a:solidFill>
                <a:srgbClr val="0D0D0D"/>
              </a:solidFill>
              <a:highlight>
                <a:srgbClr val="FFFFFF"/>
              </a:highlight>
            </a:endParaRPr>
          </a:p>
          <a:p>
            <a:pPr indent="-317500" lvl="0" marL="914400" rtl="0" algn="l">
              <a:lnSpc>
                <a:spcPct val="115000"/>
              </a:lnSpc>
              <a:spcBef>
                <a:spcPts val="0"/>
              </a:spcBef>
              <a:spcAft>
                <a:spcPts val="0"/>
              </a:spcAft>
              <a:buClr>
                <a:srgbClr val="0D0D0D"/>
              </a:buClr>
              <a:buSzPts val="1400"/>
              <a:buChar char="●"/>
            </a:pPr>
            <a:r>
              <a:rPr lang="en">
                <a:solidFill>
                  <a:srgbClr val="0D0D0D"/>
                </a:solidFill>
                <a:highlight>
                  <a:srgbClr val="FFFFFF"/>
                </a:highlight>
              </a:rPr>
              <a:t>Georgia Institute of Technology (Georgia Tech).</a:t>
            </a:r>
            <a:endParaRPr>
              <a:solidFill>
                <a:srgbClr val="0D0D0D"/>
              </a:solidFill>
              <a:highlight>
                <a:srgbClr val="FFFFFF"/>
              </a:highlight>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20"/>
          <p:cNvSpPr txBox="1"/>
          <p:nvPr/>
        </p:nvSpPr>
        <p:spPr>
          <a:xfrm>
            <a:off x="183400" y="831650"/>
            <a:ext cx="7270500" cy="3633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D0D0D"/>
              </a:buClr>
              <a:buSzPts val="1800"/>
              <a:buAutoNum type="arabicPeriod"/>
            </a:pPr>
            <a:r>
              <a:rPr lang="en" sz="1800">
                <a:solidFill>
                  <a:srgbClr val="0D0D0D"/>
                </a:solidFill>
                <a:highlight>
                  <a:srgbClr val="FFFFFF"/>
                </a:highlight>
              </a:rPr>
              <a:t>GameOver Zeus was a notorious botnet known for banking fraud and distributing the CryptoLocker ransomware. </a:t>
            </a:r>
            <a:endParaRPr sz="1800">
              <a:solidFill>
                <a:srgbClr val="0D0D0D"/>
              </a:solidFill>
              <a:highlight>
                <a:srgbClr val="FFFFFF"/>
              </a:highlight>
            </a:endParaRPr>
          </a:p>
          <a:p>
            <a:pPr indent="-342900" lvl="0" marL="457200" rtl="0" algn="l">
              <a:lnSpc>
                <a:spcPct val="115000"/>
              </a:lnSpc>
              <a:spcBef>
                <a:spcPts val="0"/>
              </a:spcBef>
              <a:spcAft>
                <a:spcPts val="0"/>
              </a:spcAft>
              <a:buClr>
                <a:srgbClr val="0D0D0D"/>
              </a:buClr>
              <a:buSzPts val="1800"/>
              <a:buAutoNum type="arabicPeriod"/>
            </a:pPr>
            <a:r>
              <a:rPr lang="en" sz="1800">
                <a:solidFill>
                  <a:srgbClr val="0D0D0D"/>
                </a:solidFill>
                <a:highlight>
                  <a:srgbClr val="FFFFFF"/>
                </a:highlight>
              </a:rPr>
              <a:t>The takedown involved:</a:t>
            </a:r>
            <a:endParaRPr sz="1800">
              <a:solidFill>
                <a:srgbClr val="0D0D0D"/>
              </a:solidFill>
              <a:highlight>
                <a:srgbClr val="FFFFFF"/>
              </a:highlight>
            </a:endParaRPr>
          </a:p>
          <a:p>
            <a:pPr indent="-342900" lvl="1" marL="914400" rtl="0" algn="l">
              <a:lnSpc>
                <a:spcPct val="115000"/>
              </a:lnSpc>
              <a:spcBef>
                <a:spcPts val="0"/>
              </a:spcBef>
              <a:spcAft>
                <a:spcPts val="0"/>
              </a:spcAft>
              <a:buClr>
                <a:srgbClr val="0D0D0D"/>
              </a:buClr>
              <a:buSzPts val="1800"/>
              <a:buAutoNum type="alphaLcPeriod"/>
            </a:pPr>
            <a:r>
              <a:rPr lang="en" sz="1800">
                <a:solidFill>
                  <a:srgbClr val="0D0D0D"/>
                </a:solidFill>
                <a:highlight>
                  <a:srgbClr val="FFFFFF"/>
                </a:highlight>
              </a:rPr>
              <a:t>seizing servers</a:t>
            </a:r>
            <a:endParaRPr sz="1800">
              <a:solidFill>
                <a:srgbClr val="0D0D0D"/>
              </a:solidFill>
              <a:highlight>
                <a:srgbClr val="FFFFFF"/>
              </a:highlight>
            </a:endParaRPr>
          </a:p>
          <a:p>
            <a:pPr indent="-342900" lvl="1" marL="914400" rtl="0" algn="l">
              <a:lnSpc>
                <a:spcPct val="115000"/>
              </a:lnSpc>
              <a:spcBef>
                <a:spcPts val="0"/>
              </a:spcBef>
              <a:spcAft>
                <a:spcPts val="0"/>
              </a:spcAft>
              <a:buClr>
                <a:srgbClr val="0D0D0D"/>
              </a:buClr>
              <a:buSzPts val="1800"/>
              <a:buAutoNum type="alphaLcPeriod"/>
            </a:pPr>
            <a:r>
              <a:rPr lang="en" sz="1800">
                <a:solidFill>
                  <a:srgbClr val="0D0D0D"/>
                </a:solidFill>
                <a:highlight>
                  <a:srgbClr val="FFFFFF"/>
                </a:highlight>
              </a:rPr>
              <a:t>sinkholing the botnet domains</a:t>
            </a:r>
            <a:endParaRPr sz="1800">
              <a:solidFill>
                <a:srgbClr val="0D0D0D"/>
              </a:solidFill>
              <a:highlight>
                <a:srgbClr val="FFFFFF"/>
              </a:highlight>
            </a:endParaRPr>
          </a:p>
          <a:p>
            <a:pPr indent="-342900" lvl="1" marL="914400" rtl="0" algn="l">
              <a:lnSpc>
                <a:spcPct val="115000"/>
              </a:lnSpc>
              <a:spcBef>
                <a:spcPts val="0"/>
              </a:spcBef>
              <a:spcAft>
                <a:spcPts val="0"/>
              </a:spcAft>
              <a:buClr>
                <a:srgbClr val="0D0D0D"/>
              </a:buClr>
              <a:buSzPts val="1800"/>
              <a:buAutoNum type="alphaLcPeriod"/>
            </a:pPr>
            <a:r>
              <a:rPr lang="en" sz="1800">
                <a:solidFill>
                  <a:srgbClr val="0D0D0D"/>
                </a:solidFill>
                <a:highlight>
                  <a:srgbClr val="FFFFFF"/>
                </a:highlight>
              </a:rPr>
              <a:t>Redirecting the traffic from infected machines to servers controlled by law enforcement.</a:t>
            </a:r>
            <a:endParaRPr sz="1800">
              <a:solidFill>
                <a:srgbClr val="0D0D0D"/>
              </a:solidFill>
              <a:highlight>
                <a:srgbClr val="FFFFFF"/>
              </a:highlight>
            </a:endParaRPr>
          </a:p>
          <a:p>
            <a:pPr indent="-342900" lvl="0" marL="457200" rtl="0" algn="l">
              <a:lnSpc>
                <a:spcPct val="115000"/>
              </a:lnSpc>
              <a:spcBef>
                <a:spcPts val="0"/>
              </a:spcBef>
              <a:spcAft>
                <a:spcPts val="0"/>
              </a:spcAft>
              <a:buClr>
                <a:srgbClr val="0D0D0D"/>
              </a:buClr>
              <a:buSzPts val="1800"/>
              <a:buAutoNum type="arabicPeriod"/>
            </a:pPr>
            <a:r>
              <a:rPr lang="en" sz="1800">
                <a:solidFill>
                  <a:srgbClr val="0D0D0D"/>
                </a:solidFill>
                <a:highlight>
                  <a:srgbClr val="FFFFFF"/>
                </a:highlight>
              </a:rPr>
              <a:t>DGA - Domain Generation Algorithm was cracked</a:t>
            </a:r>
            <a:endParaRPr sz="1800">
              <a:solidFill>
                <a:srgbClr val="0D0D0D"/>
              </a:solidFill>
              <a:highlight>
                <a:srgbClr val="FFFFFF"/>
              </a:highlight>
            </a:endParaRPr>
          </a:p>
          <a:p>
            <a:pPr indent="-342900" lvl="1" marL="914400" rtl="0" algn="l">
              <a:lnSpc>
                <a:spcPct val="115000"/>
              </a:lnSpc>
              <a:spcBef>
                <a:spcPts val="0"/>
              </a:spcBef>
              <a:spcAft>
                <a:spcPts val="0"/>
              </a:spcAft>
              <a:buClr>
                <a:srgbClr val="0D0D0D"/>
              </a:buClr>
              <a:buSzPts val="1800"/>
              <a:buAutoNum type="alphaLcPeriod"/>
            </a:pPr>
            <a:r>
              <a:rPr lang="en" sz="1800">
                <a:solidFill>
                  <a:srgbClr val="0D0D0D"/>
                </a:solidFill>
                <a:highlight>
                  <a:srgbClr val="FFFFFF"/>
                </a:highlight>
              </a:rPr>
              <a:t>Malware used to connect to an ever-changing list of malicious servers</a:t>
            </a:r>
            <a:endParaRPr sz="1800">
              <a:solidFill>
                <a:srgbClr val="0D0D0D"/>
              </a:solidFill>
              <a:highlight>
                <a:srgbClr val="FFFFFF"/>
              </a:highlight>
            </a:endParaRPr>
          </a:p>
          <a:p>
            <a:pPr indent="0" lvl="0" marL="0" rtl="0" algn="l">
              <a:lnSpc>
                <a:spcPct val="115000"/>
              </a:lnSpc>
              <a:spcBef>
                <a:spcPts val="1200"/>
              </a:spcBef>
              <a:spcAft>
                <a:spcPts val="0"/>
              </a:spcAft>
              <a:buNone/>
            </a:pPr>
            <a:r>
              <a:t/>
            </a:r>
            <a:endParaRPr sz="1800">
              <a:solidFill>
                <a:srgbClr val="0D0D0D"/>
              </a:solidFill>
              <a:highlight>
                <a:schemeClr val="dk1"/>
              </a:highlight>
            </a:endParaRPr>
          </a:p>
        </p:txBody>
      </p:sp>
      <p:sp>
        <p:nvSpPr>
          <p:cNvPr id="1010" name="Google Shape;1010;p120"/>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Operation Tovar (2014) - GameOver Zeus Botnet</a:t>
            </a:r>
            <a:endParaRPr sz="2200">
              <a:solidFill>
                <a:srgbClr val="FF0000"/>
              </a:solidFill>
            </a:endParaRPr>
          </a:p>
        </p:txBody>
      </p:sp>
      <p:pic>
        <p:nvPicPr>
          <p:cNvPr id="1011" name="Google Shape;1011;p120"/>
          <p:cNvPicPr preferRelativeResize="0"/>
          <p:nvPr/>
        </p:nvPicPr>
        <p:blipFill rotWithShape="1">
          <a:blip r:embed="rId3">
            <a:alphaModFix/>
          </a:blip>
          <a:srcRect b="40095" l="39112" r="35664" t="8625"/>
          <a:stretch/>
        </p:blipFill>
        <p:spPr>
          <a:xfrm>
            <a:off x="7085725" y="2868325"/>
            <a:ext cx="1640450" cy="19112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21"/>
          <p:cNvSpPr txBox="1"/>
          <p:nvPr>
            <p:ph type="title"/>
          </p:nvPr>
        </p:nvSpPr>
        <p:spPr>
          <a:xfrm>
            <a:off x="203225" y="241150"/>
            <a:ext cx="8518200" cy="4702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Let’s Get Started:</a:t>
            </a:r>
            <a:endParaRPr sz="5400"/>
          </a:p>
          <a:p>
            <a:pPr indent="0" lvl="0" marL="0" rtl="0" algn="ctr">
              <a:spcBef>
                <a:spcPts val="0"/>
              </a:spcBef>
              <a:spcAft>
                <a:spcPts val="0"/>
              </a:spcAft>
              <a:buNone/>
            </a:pPr>
            <a:r>
              <a:rPr lang="en" sz="5400"/>
              <a:t>Building out Botnet/C2 </a:t>
            </a:r>
            <a:endParaRPr sz="54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22"/>
          <p:cNvSpPr txBox="1"/>
          <p:nvPr/>
        </p:nvSpPr>
        <p:spPr>
          <a:xfrm>
            <a:off x="411200" y="923125"/>
            <a:ext cx="5822100" cy="23103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0"/>
              </a:spcBef>
              <a:spcAft>
                <a:spcPts val="0"/>
              </a:spcAft>
              <a:buNone/>
            </a:pPr>
            <a:r>
              <a:rPr b="1" lang="en" sz="1700">
                <a:solidFill>
                  <a:srgbClr val="0D0D0D"/>
                </a:solidFill>
                <a:highlight>
                  <a:srgbClr val="FFFFFF"/>
                </a:highlight>
              </a:rPr>
              <a:t>Botnet Name: ?????</a:t>
            </a:r>
            <a:endParaRPr b="1" sz="1700">
              <a:solidFill>
                <a:srgbClr val="0D0D0D"/>
              </a:solidFill>
              <a:highlight>
                <a:srgbClr val="FFFFFF"/>
              </a:highlight>
            </a:endParaRPr>
          </a:p>
          <a:p>
            <a:pPr indent="0" lvl="0" marL="0" rtl="0" algn="l">
              <a:lnSpc>
                <a:spcPct val="125000"/>
              </a:lnSpc>
              <a:spcBef>
                <a:spcPts val="0"/>
              </a:spcBef>
              <a:spcAft>
                <a:spcPts val="0"/>
              </a:spcAft>
              <a:buNone/>
            </a:pPr>
            <a:r>
              <a:t/>
            </a:r>
            <a:endParaRPr b="1" sz="1700">
              <a:solidFill>
                <a:srgbClr val="0D0D0D"/>
              </a:solidFill>
              <a:highlight>
                <a:srgbClr val="FFFFFF"/>
              </a:highlight>
            </a:endParaRPr>
          </a:p>
          <a:p>
            <a:pPr indent="0" lvl="0" marL="0" rtl="0" algn="l">
              <a:lnSpc>
                <a:spcPct val="125000"/>
              </a:lnSpc>
              <a:spcBef>
                <a:spcPts val="0"/>
              </a:spcBef>
              <a:spcAft>
                <a:spcPts val="0"/>
              </a:spcAft>
              <a:buNone/>
            </a:pPr>
            <a:r>
              <a:rPr b="1" lang="en" sz="1700">
                <a:solidFill>
                  <a:srgbClr val="0D0D0D"/>
                </a:solidFill>
                <a:highlight>
                  <a:srgbClr val="FFFFFF"/>
                </a:highlight>
              </a:rPr>
              <a:t>3 Teams based by Function:</a:t>
            </a:r>
            <a:endParaRPr b="1" sz="1700">
              <a:solidFill>
                <a:srgbClr val="0D0D0D"/>
              </a:solidFill>
              <a:highlight>
                <a:srgbClr val="FFFFFF"/>
              </a:highlight>
            </a:endParaRPr>
          </a:p>
          <a:p>
            <a:pPr indent="-336550" lvl="0" marL="457200" rtl="0" algn="l">
              <a:lnSpc>
                <a:spcPct val="125000"/>
              </a:lnSpc>
              <a:spcBef>
                <a:spcPts val="0"/>
              </a:spcBef>
              <a:spcAft>
                <a:spcPts val="0"/>
              </a:spcAft>
              <a:buClr>
                <a:srgbClr val="0D0D0D"/>
              </a:buClr>
              <a:buSzPts val="1700"/>
              <a:buAutoNum type="arabicPeriod"/>
            </a:pPr>
            <a:r>
              <a:rPr b="1" lang="en" sz="1700">
                <a:solidFill>
                  <a:srgbClr val="0D0D0D"/>
                </a:solidFill>
                <a:highlight>
                  <a:srgbClr val="FFFFFF"/>
                </a:highlight>
              </a:rPr>
              <a:t>Server </a:t>
            </a:r>
            <a:r>
              <a:rPr b="1" lang="en" sz="1700">
                <a:solidFill>
                  <a:srgbClr val="0D0D0D"/>
                </a:solidFill>
                <a:highlight>
                  <a:srgbClr val="FFFFFF"/>
                </a:highlight>
              </a:rPr>
              <a:t>Environment</a:t>
            </a:r>
            <a:r>
              <a:rPr b="1" lang="en" sz="1700">
                <a:solidFill>
                  <a:srgbClr val="0D0D0D"/>
                </a:solidFill>
                <a:highlight>
                  <a:srgbClr val="FFFFFF"/>
                </a:highlight>
              </a:rPr>
              <a:t>:</a:t>
            </a:r>
            <a:endParaRPr b="1" sz="1700">
              <a:solidFill>
                <a:srgbClr val="0D0D0D"/>
              </a:solidFill>
              <a:highlight>
                <a:srgbClr val="FFFFFF"/>
              </a:highlight>
            </a:endParaRPr>
          </a:p>
          <a:p>
            <a:pPr indent="-336550" lvl="1" marL="914400" rtl="0" algn="l">
              <a:lnSpc>
                <a:spcPct val="125000"/>
              </a:lnSpc>
              <a:spcBef>
                <a:spcPts val="0"/>
              </a:spcBef>
              <a:spcAft>
                <a:spcPts val="0"/>
              </a:spcAft>
              <a:buClr>
                <a:srgbClr val="0D0D0D"/>
              </a:buClr>
              <a:buSzPts val="1700"/>
              <a:buAutoNum type="alphaLcPeriod"/>
            </a:pPr>
            <a:r>
              <a:rPr lang="en" sz="1700">
                <a:solidFill>
                  <a:srgbClr val="0D0D0D"/>
                </a:solidFill>
                <a:highlight>
                  <a:srgbClr val="FFFFFF"/>
                </a:highlight>
              </a:rPr>
              <a:t>AWS EC2, Security Groups, Github pipeline, etc</a:t>
            </a:r>
            <a:endParaRPr sz="1700">
              <a:solidFill>
                <a:srgbClr val="0D0D0D"/>
              </a:solidFill>
              <a:highlight>
                <a:srgbClr val="FFFFFF"/>
              </a:highlight>
            </a:endParaRPr>
          </a:p>
          <a:p>
            <a:pPr indent="-336550" lvl="0" marL="457200" rtl="0" algn="l">
              <a:lnSpc>
                <a:spcPct val="125000"/>
              </a:lnSpc>
              <a:spcBef>
                <a:spcPts val="0"/>
              </a:spcBef>
              <a:spcAft>
                <a:spcPts val="0"/>
              </a:spcAft>
              <a:buClr>
                <a:srgbClr val="0D0D0D"/>
              </a:buClr>
              <a:buSzPts val="1700"/>
              <a:buAutoNum type="arabicPeriod"/>
            </a:pPr>
            <a:r>
              <a:rPr b="1" lang="en" sz="1700">
                <a:solidFill>
                  <a:srgbClr val="0D0D0D"/>
                </a:solidFill>
                <a:highlight>
                  <a:srgbClr val="FFFFFF"/>
                </a:highlight>
              </a:rPr>
              <a:t>C2 Channel</a:t>
            </a:r>
            <a:endParaRPr b="1" sz="1700">
              <a:solidFill>
                <a:srgbClr val="0D0D0D"/>
              </a:solidFill>
              <a:highlight>
                <a:srgbClr val="FFFFFF"/>
              </a:highlight>
            </a:endParaRPr>
          </a:p>
          <a:p>
            <a:pPr indent="-336550" lvl="1" marL="914400" rtl="0" algn="l">
              <a:lnSpc>
                <a:spcPct val="125000"/>
              </a:lnSpc>
              <a:spcBef>
                <a:spcPts val="0"/>
              </a:spcBef>
              <a:spcAft>
                <a:spcPts val="0"/>
              </a:spcAft>
              <a:buClr>
                <a:srgbClr val="0D0D0D"/>
              </a:buClr>
              <a:buSzPts val="1700"/>
              <a:buAutoNum type="alphaLcPeriod"/>
            </a:pPr>
            <a:r>
              <a:rPr lang="en" sz="1700">
                <a:solidFill>
                  <a:srgbClr val="0D0D0D"/>
                </a:solidFill>
                <a:highlight>
                  <a:srgbClr val="FFFFFF"/>
                </a:highlight>
              </a:rPr>
              <a:t>How the client and server will communicate. </a:t>
            </a:r>
            <a:br>
              <a:rPr lang="en" sz="1700">
                <a:solidFill>
                  <a:srgbClr val="0D0D0D"/>
                </a:solidFill>
                <a:highlight>
                  <a:srgbClr val="FFFFFF"/>
                </a:highlight>
              </a:rPr>
            </a:br>
            <a:r>
              <a:rPr lang="en" sz="1700">
                <a:solidFill>
                  <a:srgbClr val="0D0D0D"/>
                </a:solidFill>
                <a:highlight>
                  <a:srgbClr val="FFFFFF"/>
                </a:highlight>
              </a:rPr>
              <a:t>ex : Python Socket Tunnel, SMTP, or DNS. </a:t>
            </a:r>
            <a:endParaRPr sz="1700">
              <a:solidFill>
                <a:srgbClr val="0D0D0D"/>
              </a:solidFill>
              <a:highlight>
                <a:srgbClr val="FFFFFF"/>
              </a:highlight>
            </a:endParaRPr>
          </a:p>
          <a:p>
            <a:pPr indent="-336550" lvl="0" marL="457200" rtl="0" algn="l">
              <a:lnSpc>
                <a:spcPct val="125000"/>
              </a:lnSpc>
              <a:spcBef>
                <a:spcPts val="0"/>
              </a:spcBef>
              <a:spcAft>
                <a:spcPts val="0"/>
              </a:spcAft>
              <a:buClr>
                <a:srgbClr val="0D0D0D"/>
              </a:buClr>
              <a:buSzPts val="1700"/>
              <a:buAutoNum type="arabicPeriod"/>
            </a:pPr>
            <a:r>
              <a:rPr b="1" lang="en" sz="1700">
                <a:solidFill>
                  <a:srgbClr val="0D0D0D"/>
                </a:solidFill>
                <a:highlight>
                  <a:srgbClr val="FFFFFF"/>
                </a:highlight>
              </a:rPr>
              <a:t>Botnet Features</a:t>
            </a:r>
            <a:endParaRPr b="1" sz="1700">
              <a:solidFill>
                <a:srgbClr val="0D0D0D"/>
              </a:solidFill>
              <a:highlight>
                <a:srgbClr val="FFFFFF"/>
              </a:highlight>
            </a:endParaRPr>
          </a:p>
          <a:p>
            <a:pPr indent="-336550" lvl="1" marL="914400" rtl="0" algn="l">
              <a:lnSpc>
                <a:spcPct val="125000"/>
              </a:lnSpc>
              <a:spcBef>
                <a:spcPts val="0"/>
              </a:spcBef>
              <a:spcAft>
                <a:spcPts val="0"/>
              </a:spcAft>
              <a:buClr>
                <a:srgbClr val="0D0D0D"/>
              </a:buClr>
              <a:buSzPts val="1700"/>
              <a:buAutoNum type="alphaLcPeriod"/>
            </a:pPr>
            <a:r>
              <a:rPr lang="en" sz="1700">
                <a:solidFill>
                  <a:srgbClr val="0D0D0D"/>
                </a:solidFill>
                <a:highlight>
                  <a:srgbClr val="FFFFFF"/>
                </a:highlight>
              </a:rPr>
              <a:t>All features the botnet should have</a:t>
            </a:r>
            <a:endParaRPr sz="1700">
              <a:solidFill>
                <a:srgbClr val="0D0D0D"/>
              </a:solidFill>
              <a:highlight>
                <a:srgbClr val="FFFFFF"/>
              </a:highlight>
            </a:endParaRPr>
          </a:p>
        </p:txBody>
      </p:sp>
      <p:sp>
        <p:nvSpPr>
          <p:cNvPr id="1022" name="Google Shape;1022;p122"/>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Let’s Get Started building out Botnet/C2 Features</a:t>
            </a:r>
            <a:endParaRPr sz="2200">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4"/>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AND / OR</a:t>
            </a:r>
            <a:endParaRPr sz="2400">
              <a:solidFill>
                <a:srgbClr val="00B0B4"/>
              </a:solidFill>
            </a:endParaRPr>
          </a:p>
        </p:txBody>
      </p:sp>
      <p:sp>
        <p:nvSpPr>
          <p:cNvPr id="211" name="Google Shape;211;p24"/>
          <p:cNvSpPr txBox="1"/>
          <p:nvPr/>
        </p:nvSpPr>
        <p:spPr>
          <a:xfrm>
            <a:off x="309025" y="937500"/>
            <a:ext cx="53016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Used with Boolean expressions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Truth table: A table that defines the results of a binary operation </a:t>
            </a:r>
            <a:endParaRPr sz="2400">
              <a:solidFill>
                <a:srgbClr val="0D0D0D"/>
              </a:solidFill>
            </a:endParaRPr>
          </a:p>
          <a:p>
            <a:pPr indent="-53975" lvl="0" marL="180975" rtl="0" algn="l">
              <a:lnSpc>
                <a:spcPct val="115000"/>
              </a:lnSpc>
              <a:spcBef>
                <a:spcPts val="400"/>
              </a:spcBef>
              <a:spcAft>
                <a:spcPts val="1200"/>
              </a:spcAft>
              <a:buNone/>
            </a:pPr>
            <a:r>
              <a:t/>
            </a:r>
            <a:endParaRPr sz="2000">
              <a:solidFill>
                <a:srgbClr val="212121"/>
              </a:solidFill>
            </a:endParaRPr>
          </a:p>
        </p:txBody>
      </p:sp>
      <p:grpSp>
        <p:nvGrpSpPr>
          <p:cNvPr id="212" name="Google Shape;212;p24"/>
          <p:cNvGrpSpPr/>
          <p:nvPr/>
        </p:nvGrpSpPr>
        <p:grpSpPr>
          <a:xfrm>
            <a:off x="8917792" y="4659512"/>
            <a:ext cx="226200" cy="226200"/>
            <a:chOff x="5622254" y="2690218"/>
            <a:chExt cx="226200" cy="226200"/>
          </a:xfrm>
        </p:grpSpPr>
        <p:sp>
          <p:nvSpPr>
            <p:cNvPr id="213" name="Google Shape;213;p24"/>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214" name="Google Shape;214;p24"/>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15" name="Google Shape;215;p24"/>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id="216" name="Google Shape;216;p24"/>
          <p:cNvPicPr preferRelativeResize="0"/>
          <p:nvPr/>
        </p:nvPicPr>
        <p:blipFill>
          <a:blip r:embed="rId3">
            <a:alphaModFix/>
          </a:blip>
          <a:stretch>
            <a:fillRect/>
          </a:stretch>
        </p:blipFill>
        <p:spPr>
          <a:xfrm>
            <a:off x="745675" y="2266027"/>
            <a:ext cx="7709825" cy="23934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23"/>
          <p:cNvSpPr txBox="1"/>
          <p:nvPr/>
        </p:nvSpPr>
        <p:spPr>
          <a:xfrm>
            <a:off x="294575" y="832425"/>
            <a:ext cx="7895700" cy="4040100"/>
          </a:xfrm>
          <a:prstGeom prst="rect">
            <a:avLst/>
          </a:prstGeom>
          <a:noFill/>
          <a:ln>
            <a:noFill/>
          </a:ln>
        </p:spPr>
        <p:txBody>
          <a:bodyPr anchorCtr="0" anchor="t" bIns="91425" lIns="91425" spcFirstLastPara="1" rIns="91425" wrap="square" tIns="91425">
            <a:noAutofit/>
          </a:bodyPr>
          <a:lstStyle/>
          <a:p>
            <a:pPr indent="-323850" lvl="0" marL="457200" rtl="0" algn="l">
              <a:lnSpc>
                <a:spcPct val="125000"/>
              </a:lnSpc>
              <a:spcBef>
                <a:spcPts val="0"/>
              </a:spcBef>
              <a:spcAft>
                <a:spcPts val="0"/>
              </a:spcAft>
              <a:buClr>
                <a:srgbClr val="0D0D0D"/>
              </a:buClr>
              <a:buSzPts val="1500"/>
              <a:buAutoNum type="arabicPeriod"/>
            </a:pPr>
            <a:r>
              <a:rPr b="1" lang="en" sz="1500">
                <a:solidFill>
                  <a:srgbClr val="0D0D0D"/>
                </a:solidFill>
                <a:highlight>
                  <a:srgbClr val="FFFFFF"/>
                </a:highlight>
              </a:rPr>
              <a:t>Start Programing Botnet Features:</a:t>
            </a:r>
            <a:br>
              <a:rPr b="1" lang="en" sz="1500">
                <a:solidFill>
                  <a:srgbClr val="0D0D0D"/>
                </a:solidFill>
                <a:highlight>
                  <a:srgbClr val="FFFFFF"/>
                </a:highlight>
              </a:rPr>
            </a:br>
            <a:r>
              <a:rPr b="1" lang="en" sz="1500">
                <a:solidFill>
                  <a:srgbClr val="0D0D0D"/>
                </a:solidFill>
                <a:highlight>
                  <a:srgbClr val="FFFFFF"/>
                </a:highlight>
              </a:rPr>
              <a:t>All the Code should be a function with returns:</a:t>
            </a:r>
            <a:endParaRPr b="1"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System Information Gathering:</a:t>
            </a:r>
            <a:r>
              <a:rPr lang="en" sz="1500">
                <a:solidFill>
                  <a:srgbClr val="0D0D0D"/>
                </a:solidFill>
                <a:highlight>
                  <a:srgbClr val="FFFFFF"/>
                </a:highlight>
              </a:rPr>
              <a:t> Collect data about the endpoint's hardware, software configuration, and running processes.</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Screenshotting</a:t>
            </a:r>
            <a:r>
              <a:rPr lang="en" sz="1500">
                <a:solidFill>
                  <a:srgbClr val="0D0D0D"/>
                </a:solidFill>
                <a:highlight>
                  <a:srgbClr val="FFFFFF"/>
                </a:highlight>
              </a:rPr>
              <a:t>: Take screenshots of the endpoint's screen to steal visual data.</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File Transfer: </a:t>
            </a:r>
            <a:r>
              <a:rPr lang="en" sz="1500">
                <a:solidFill>
                  <a:srgbClr val="0D0D0D"/>
                </a:solidFill>
                <a:highlight>
                  <a:srgbClr val="FFFFFF"/>
                </a:highlight>
              </a:rPr>
              <a:t>Upload or download specific files from the endpoint to a central server controlled by the botnet operator.</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Installing Malware</a:t>
            </a:r>
            <a:r>
              <a:rPr lang="en" sz="1500">
                <a:solidFill>
                  <a:srgbClr val="0D0D0D"/>
                </a:solidFill>
                <a:highlight>
                  <a:srgbClr val="FFFFFF"/>
                </a:highlight>
              </a:rPr>
              <a:t>: Download and install additional malware onto the endpoint, expanding the botnet's functionality or causing further damage.</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Keylogging</a:t>
            </a:r>
            <a:r>
              <a:rPr lang="en" sz="1500">
                <a:solidFill>
                  <a:srgbClr val="0D0D0D"/>
                </a:solidFill>
                <a:highlight>
                  <a:srgbClr val="FFFFFF"/>
                </a:highlight>
              </a:rPr>
              <a:t>: Capture keystrokes entered on the endpoint, potentially grabbing passwords or sensitive information.</a:t>
            </a:r>
            <a:endParaRPr sz="1500">
              <a:solidFill>
                <a:srgbClr val="0D0D0D"/>
              </a:solidFill>
              <a:highlight>
                <a:srgbClr val="FFFFFF"/>
              </a:highlight>
            </a:endParaRPr>
          </a:p>
          <a:p>
            <a:pPr indent="-323850" lvl="1" marL="914400" rtl="0" algn="l">
              <a:lnSpc>
                <a:spcPct val="125000"/>
              </a:lnSpc>
              <a:spcBef>
                <a:spcPts val="0"/>
              </a:spcBef>
              <a:spcAft>
                <a:spcPts val="0"/>
              </a:spcAft>
              <a:buClr>
                <a:srgbClr val="0D0D0D"/>
              </a:buClr>
              <a:buSzPts val="1500"/>
              <a:buAutoNum type="alphaLcPeriod"/>
            </a:pPr>
            <a:r>
              <a:rPr b="1" lang="en" sz="1500">
                <a:solidFill>
                  <a:srgbClr val="0D0D0D"/>
                </a:solidFill>
                <a:highlight>
                  <a:srgbClr val="FFFFFF"/>
                </a:highlight>
              </a:rPr>
              <a:t>Remote Shell: </a:t>
            </a:r>
            <a:r>
              <a:rPr lang="en" sz="1500">
                <a:solidFill>
                  <a:srgbClr val="0D0D0D"/>
                </a:solidFill>
                <a:highlight>
                  <a:srgbClr val="FFFFFF"/>
                </a:highlight>
              </a:rPr>
              <a:t>Ability to get CMD/Terminal and run commands directly as if physically in front of device</a:t>
            </a:r>
            <a:endParaRPr sz="1500">
              <a:solidFill>
                <a:srgbClr val="0D0D0D"/>
              </a:solidFill>
              <a:highlight>
                <a:srgbClr val="FFFFFF"/>
              </a:highlight>
            </a:endParaRPr>
          </a:p>
        </p:txBody>
      </p:sp>
      <p:sp>
        <p:nvSpPr>
          <p:cNvPr id="1028" name="Google Shape;1028;p123"/>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Let’s Get Started! </a:t>
            </a:r>
            <a:endParaRPr sz="2200">
              <a:solidFill>
                <a:srgbClr val="FF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24"/>
          <p:cNvSpPr txBox="1"/>
          <p:nvPr/>
        </p:nvSpPr>
        <p:spPr>
          <a:xfrm>
            <a:off x="388125" y="896450"/>
            <a:ext cx="4737300" cy="41058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b="1" lang="en" sz="1900">
                <a:solidFill>
                  <a:srgbClr val="333333"/>
                </a:solidFill>
              </a:rPr>
              <a:t>Specifics</a:t>
            </a:r>
            <a:r>
              <a:rPr b="1" lang="en" sz="1900">
                <a:solidFill>
                  <a:srgbClr val="333333"/>
                </a:solidFill>
              </a:rPr>
              <a:t> for INFO module to gather:</a:t>
            </a:r>
            <a:endParaRPr b="1"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IP Address</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Available/Used</a:t>
            </a:r>
            <a:endParaRPr sz="1900">
              <a:solidFill>
                <a:srgbClr val="333333"/>
              </a:solidFill>
            </a:endParaRPr>
          </a:p>
          <a:p>
            <a:pPr indent="-349250" lvl="1" marL="914400" rtl="0" algn="l">
              <a:lnSpc>
                <a:spcPct val="110795"/>
              </a:lnSpc>
              <a:spcBef>
                <a:spcPts val="0"/>
              </a:spcBef>
              <a:spcAft>
                <a:spcPts val="0"/>
              </a:spcAft>
              <a:buClr>
                <a:srgbClr val="333333"/>
              </a:buClr>
              <a:buSzPts val="1900"/>
              <a:buAutoNum type="alphaLcPeriod"/>
            </a:pPr>
            <a:r>
              <a:rPr lang="en" sz="1900">
                <a:solidFill>
                  <a:srgbClr val="333333"/>
                </a:solidFill>
              </a:rPr>
              <a:t>Memory</a:t>
            </a:r>
            <a:endParaRPr sz="1900">
              <a:solidFill>
                <a:srgbClr val="333333"/>
              </a:solidFill>
            </a:endParaRPr>
          </a:p>
          <a:p>
            <a:pPr indent="-349250" lvl="1" marL="914400" rtl="0" algn="l">
              <a:lnSpc>
                <a:spcPct val="110795"/>
              </a:lnSpc>
              <a:spcBef>
                <a:spcPts val="0"/>
              </a:spcBef>
              <a:spcAft>
                <a:spcPts val="0"/>
              </a:spcAft>
              <a:buClr>
                <a:srgbClr val="333333"/>
              </a:buClr>
              <a:buSzPts val="1900"/>
              <a:buAutoNum type="alphaLcPeriod"/>
            </a:pPr>
            <a:r>
              <a:rPr lang="en" sz="1900">
                <a:solidFill>
                  <a:srgbClr val="333333"/>
                </a:solidFill>
              </a:rPr>
              <a:t>Hard Drive</a:t>
            </a:r>
            <a:endParaRPr sz="1900">
              <a:solidFill>
                <a:srgbClr val="333333"/>
              </a:solidFill>
            </a:endParaRPr>
          </a:p>
          <a:p>
            <a:pPr indent="-349250" lvl="1" marL="914400" rtl="0" algn="l">
              <a:lnSpc>
                <a:spcPct val="110795"/>
              </a:lnSpc>
              <a:spcBef>
                <a:spcPts val="0"/>
              </a:spcBef>
              <a:spcAft>
                <a:spcPts val="0"/>
              </a:spcAft>
              <a:buClr>
                <a:srgbClr val="333333"/>
              </a:buClr>
              <a:buSzPts val="1900"/>
              <a:buAutoNum type="alphaLcPeriod"/>
            </a:pPr>
            <a:r>
              <a:rPr lang="en" sz="1900">
                <a:solidFill>
                  <a:srgbClr val="333333"/>
                </a:solidFill>
              </a:rPr>
              <a:t>CPU</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Operating System</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Version of OS</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Programs Installed</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Processes currently running</a:t>
            </a:r>
            <a:endParaRPr sz="1900">
              <a:solidFill>
                <a:srgbClr val="333333"/>
              </a:solidFill>
            </a:endParaRPr>
          </a:p>
          <a:p>
            <a:pPr indent="-349250" lvl="0" marL="457200" rtl="0" algn="l">
              <a:lnSpc>
                <a:spcPct val="110795"/>
              </a:lnSpc>
              <a:spcBef>
                <a:spcPts val="0"/>
              </a:spcBef>
              <a:spcAft>
                <a:spcPts val="0"/>
              </a:spcAft>
              <a:buClr>
                <a:srgbClr val="333333"/>
              </a:buClr>
              <a:buSzPts val="1900"/>
              <a:buAutoNum type="arabicPeriod"/>
            </a:pPr>
            <a:r>
              <a:rPr lang="en" sz="1900">
                <a:solidFill>
                  <a:srgbClr val="333333"/>
                </a:solidFill>
              </a:rPr>
              <a:t>AV’s installed</a:t>
            </a:r>
            <a:endParaRPr sz="1900">
              <a:solidFill>
                <a:srgbClr val="0D0D0D"/>
              </a:solidFill>
              <a:highlight>
                <a:schemeClr val="dk1"/>
              </a:highlight>
            </a:endParaRPr>
          </a:p>
        </p:txBody>
      </p:sp>
      <p:sp>
        <p:nvSpPr>
          <p:cNvPr id="1034" name="Google Shape;1034;p124"/>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Example Feature: System Information Gathering (SIM)</a:t>
            </a:r>
            <a:endParaRPr sz="2200">
              <a:solidFill>
                <a:srgbClr val="FF0000"/>
              </a:solidFill>
            </a:endParaRPr>
          </a:p>
        </p:txBody>
      </p:sp>
      <p:pic>
        <p:nvPicPr>
          <p:cNvPr id="1035" name="Google Shape;1035;p124" title="File:Auslogics System Information.png - Wikimedia Commons"/>
          <p:cNvPicPr preferRelativeResize="0"/>
          <p:nvPr/>
        </p:nvPicPr>
        <p:blipFill>
          <a:blip r:embed="rId3">
            <a:alphaModFix/>
          </a:blip>
          <a:stretch>
            <a:fillRect/>
          </a:stretch>
        </p:blipFill>
        <p:spPr>
          <a:xfrm>
            <a:off x="5125425" y="1373607"/>
            <a:ext cx="3713775" cy="2737016"/>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25"/>
          <p:cNvSpPr txBox="1"/>
          <p:nvPr/>
        </p:nvSpPr>
        <p:spPr>
          <a:xfrm>
            <a:off x="323350" y="832625"/>
            <a:ext cx="4737300" cy="4105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0"/>
              </a:spcAft>
              <a:buNone/>
            </a:pPr>
            <a:r>
              <a:t/>
            </a:r>
            <a:endParaRPr b="1" sz="1200">
              <a:solidFill>
                <a:srgbClr val="008800"/>
              </a:solidFill>
            </a:endParaRPr>
          </a:p>
          <a:p>
            <a:pPr indent="0" lvl="0" marL="0" rtl="0" algn="l">
              <a:lnSpc>
                <a:spcPct val="115000"/>
              </a:lnSpc>
              <a:spcBef>
                <a:spcPts val="300"/>
              </a:spcBef>
              <a:spcAft>
                <a:spcPts val="0"/>
              </a:spcAft>
              <a:buNone/>
            </a:pPr>
            <a:r>
              <a:rPr b="1" lang="en" sz="1200">
                <a:solidFill>
                  <a:srgbClr val="008800"/>
                </a:solidFill>
              </a:rPr>
              <a:t>def</a:t>
            </a:r>
            <a:r>
              <a:rPr b="1" lang="en" sz="1200">
                <a:solidFill>
                  <a:srgbClr val="333333"/>
                </a:solidFill>
              </a:rPr>
              <a:t> </a:t>
            </a:r>
            <a:r>
              <a:rPr b="1" lang="en" sz="1200">
                <a:solidFill>
                  <a:srgbClr val="0066BB"/>
                </a:solidFill>
              </a:rPr>
              <a:t>gather_system_information</a:t>
            </a:r>
            <a:r>
              <a:rPr b="1" lang="en" sz="1200">
                <a:solidFill>
                  <a:srgbClr val="333333"/>
                </a:solidFill>
              </a:rPr>
              <a:t>():</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a:t>
            </a:r>
            <a:r>
              <a:rPr b="1" lang="en" sz="1200">
                <a:solidFill>
                  <a:srgbClr val="888888"/>
                </a:solidFill>
              </a:rPr>
              <a:t># SIM</a:t>
            </a:r>
            <a:r>
              <a:rPr b="1" lang="en" sz="1200">
                <a:solidFill>
                  <a:srgbClr val="888888"/>
                </a:solidFill>
              </a:rPr>
              <a:t>_A_3_4 </a:t>
            </a:r>
            <a:r>
              <a:rPr b="1" lang="en" sz="1200">
                <a:solidFill>
                  <a:srgbClr val="888888"/>
                </a:solidFill>
              </a:rPr>
              <a:t>Get basic OS information</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'system'</a:t>
            </a:r>
            <a:r>
              <a:rPr b="1" lang="en" sz="1200">
                <a:solidFill>
                  <a:srgbClr val="333333"/>
                </a:solidFill>
              </a:rPr>
              <a:t>] = platform.system()</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'processor'</a:t>
            </a:r>
            <a:r>
              <a:rPr b="1" lang="en" sz="1200">
                <a:solidFill>
                  <a:srgbClr val="333333"/>
                </a:solidFill>
              </a:rPr>
              <a:t>] = platform.processor()</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a:t>
            </a:r>
            <a:r>
              <a:rPr b="1" lang="en" sz="1200">
                <a:solidFill>
                  <a:srgbClr val="888888"/>
                </a:solidFill>
              </a:rPr>
              <a:t># Get memory details</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'total_memory'</a:t>
            </a:r>
            <a:r>
              <a:rPr b="1" lang="en" sz="1200">
                <a:solidFill>
                  <a:srgbClr val="333333"/>
                </a:solidFill>
              </a:rPr>
              <a:t>] = memory.total</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'available_memory'</a:t>
            </a:r>
            <a:r>
              <a:rPr b="1" lang="en" sz="1200">
                <a:solidFill>
                  <a:srgbClr val="333333"/>
                </a:solidFill>
              </a:rPr>
              <a:t>] = memory.available</a:t>
            </a:r>
            <a:endParaRPr b="1" sz="1200">
              <a:solidFill>
                <a:srgbClr val="333333"/>
              </a:solidFill>
            </a:endParaRPr>
          </a:p>
          <a:p>
            <a:pPr indent="0" lvl="0" marL="0" rtl="0" algn="l">
              <a:lnSpc>
                <a:spcPct val="115000"/>
              </a:lnSpc>
              <a:spcBef>
                <a:spcPts val="300"/>
              </a:spcBef>
              <a:spcAft>
                <a:spcPts val="0"/>
              </a:spcAft>
              <a:buNone/>
            </a:pPr>
            <a:r>
              <a:rPr b="1" lang="en" sz="1200">
                <a:solidFill>
                  <a:srgbClr val="888888"/>
                </a:solidFill>
              </a:rPr>
              <a:t># List all running processes</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a:t>
            </a:r>
            <a:r>
              <a:rPr b="1" lang="en" sz="1200">
                <a:solidFill>
                  <a:srgbClr val="008800"/>
                </a:solidFill>
              </a:rPr>
              <a:t>for</a:t>
            </a:r>
            <a:r>
              <a:rPr b="1" lang="en" sz="1200">
                <a:solidFill>
                  <a:srgbClr val="333333"/>
                </a:solidFill>
              </a:rPr>
              <a:t> proc </a:t>
            </a:r>
            <a:r>
              <a:rPr b="1" lang="en" sz="1200"/>
              <a:t>in</a:t>
            </a:r>
            <a:r>
              <a:rPr b="1" lang="en" sz="1200">
                <a:solidFill>
                  <a:srgbClr val="333333"/>
                </a:solidFill>
              </a:rPr>
              <a:t> psutil.process_iter([</a:t>
            </a:r>
            <a:r>
              <a:rPr b="1" lang="en" sz="1200">
                <a:solidFill>
                  <a:srgbClr val="333333"/>
                </a:solidFill>
                <a:highlight>
                  <a:srgbClr val="FFF0F0"/>
                </a:highlight>
              </a:rPr>
              <a:t>'pid'</a:t>
            </a:r>
            <a:r>
              <a:rPr b="1" lang="en" sz="1200">
                <a:solidFill>
                  <a:srgbClr val="333333"/>
                </a:solidFill>
              </a:rPr>
              <a:t>, </a:t>
            </a:r>
            <a:r>
              <a:rPr b="1" lang="en" sz="1200">
                <a:solidFill>
                  <a:srgbClr val="333333"/>
                </a:solidFill>
                <a:highlight>
                  <a:srgbClr val="FFF0F0"/>
                </a:highlight>
              </a:rPr>
              <a:t>'name'</a:t>
            </a:r>
            <a:r>
              <a:rPr b="1" lang="en" sz="1200">
                <a:solidFill>
                  <a:srgbClr val="333333"/>
                </a:solidFill>
              </a:rPr>
              <a:t>]):</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processes.append(proc.info)</a:t>
            </a:r>
            <a:endParaRPr b="1" sz="1200">
              <a:solidFill>
                <a:srgbClr val="333333"/>
              </a:solidFill>
            </a:endParaRPr>
          </a:p>
          <a:p>
            <a:pPr indent="0" lvl="0" marL="0" rtl="0" algn="l">
              <a:lnSpc>
                <a:spcPct val="115000"/>
              </a:lnSpc>
              <a:spcBef>
                <a:spcPts val="300"/>
              </a:spcBef>
              <a:spcAft>
                <a:spcPts val="0"/>
              </a:spcAft>
              <a:buNone/>
            </a:pPr>
            <a:r>
              <a:rPr b="1" lang="en" sz="1200">
                <a:solidFill>
                  <a:srgbClr val="333333"/>
                </a:solidFill>
              </a:rPr>
              <a:t>    info[</a:t>
            </a:r>
            <a:r>
              <a:rPr b="1" lang="en" sz="1200">
                <a:solidFill>
                  <a:srgbClr val="333333"/>
                </a:solidFill>
                <a:highlight>
                  <a:srgbClr val="FFF0F0"/>
                </a:highlight>
              </a:rPr>
              <a:t>'processes'</a:t>
            </a:r>
            <a:r>
              <a:rPr b="1" lang="en" sz="1200">
                <a:solidFill>
                  <a:srgbClr val="333333"/>
                </a:solidFill>
              </a:rPr>
              <a:t>] = processes</a:t>
            </a:r>
            <a:endParaRPr b="1" sz="1200">
              <a:solidFill>
                <a:srgbClr val="333333"/>
              </a:solidFill>
            </a:endParaRPr>
          </a:p>
          <a:p>
            <a:pPr indent="0" lvl="0" marL="0" rtl="0" algn="l">
              <a:lnSpc>
                <a:spcPct val="115000"/>
              </a:lnSpc>
              <a:spcBef>
                <a:spcPts val="300"/>
              </a:spcBef>
              <a:spcAft>
                <a:spcPts val="0"/>
              </a:spcAft>
              <a:buNone/>
            </a:pPr>
            <a:r>
              <a:rPr b="1" lang="en" sz="1200">
                <a:solidFill>
                  <a:srgbClr val="888888"/>
                </a:solidFill>
              </a:rPr>
              <a:t># Return all gathered info</a:t>
            </a:r>
            <a:endParaRPr b="1" sz="1200">
              <a:solidFill>
                <a:srgbClr val="333333"/>
              </a:solidFill>
            </a:endParaRPr>
          </a:p>
          <a:p>
            <a:pPr indent="0" lvl="0" marL="0" rtl="0" algn="l">
              <a:lnSpc>
                <a:spcPct val="110795"/>
              </a:lnSpc>
              <a:spcBef>
                <a:spcPts val="300"/>
              </a:spcBef>
              <a:spcAft>
                <a:spcPts val="0"/>
              </a:spcAft>
              <a:buNone/>
            </a:pPr>
            <a:r>
              <a:rPr b="1" lang="en" sz="1200">
                <a:solidFill>
                  <a:srgbClr val="333333"/>
                </a:solidFill>
              </a:rPr>
              <a:t>    </a:t>
            </a:r>
            <a:r>
              <a:rPr b="1" lang="en" sz="1200">
                <a:solidFill>
                  <a:srgbClr val="008800"/>
                </a:solidFill>
              </a:rPr>
              <a:t>return</a:t>
            </a:r>
            <a:r>
              <a:rPr b="1" lang="en" sz="1200">
                <a:solidFill>
                  <a:srgbClr val="333333"/>
                </a:solidFill>
              </a:rPr>
              <a:t> SIM</a:t>
            </a:r>
            <a:endParaRPr b="1" sz="1200">
              <a:solidFill>
                <a:srgbClr val="333333"/>
              </a:solidFill>
            </a:endParaRPr>
          </a:p>
          <a:p>
            <a:pPr indent="0" lvl="0" marL="0" rtl="0" algn="l">
              <a:lnSpc>
                <a:spcPct val="115000"/>
              </a:lnSpc>
              <a:spcBef>
                <a:spcPts val="300"/>
              </a:spcBef>
              <a:spcAft>
                <a:spcPts val="300"/>
              </a:spcAft>
              <a:buNone/>
            </a:pPr>
            <a:r>
              <a:rPr b="1" lang="en" sz="1200">
                <a:solidFill>
                  <a:srgbClr val="333333"/>
                </a:solidFill>
              </a:rPr>
              <a:t> </a:t>
            </a:r>
            <a:endParaRPr b="1" sz="1200">
              <a:solidFill>
                <a:srgbClr val="0D0D0D"/>
              </a:solidFill>
              <a:highlight>
                <a:schemeClr val="dk1"/>
              </a:highlight>
            </a:endParaRPr>
          </a:p>
        </p:txBody>
      </p:sp>
      <p:sp>
        <p:nvSpPr>
          <p:cNvPr id="1041" name="Google Shape;1041;p125"/>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Example Feature: System Information Gathering</a:t>
            </a:r>
            <a:endParaRPr sz="2200">
              <a:solidFill>
                <a:srgbClr val="FF0000"/>
              </a:solidFill>
            </a:endParaRPr>
          </a:p>
        </p:txBody>
      </p:sp>
      <p:sp>
        <p:nvSpPr>
          <p:cNvPr id="1042" name="Google Shape;1042;p125"/>
          <p:cNvSpPr txBox="1"/>
          <p:nvPr/>
        </p:nvSpPr>
        <p:spPr>
          <a:xfrm>
            <a:off x="4633475" y="941800"/>
            <a:ext cx="4737300" cy="4105800"/>
          </a:xfrm>
          <a:prstGeom prst="rect">
            <a:avLst/>
          </a:prstGeom>
          <a:noFill/>
          <a:ln>
            <a:noFill/>
          </a:ln>
        </p:spPr>
        <p:txBody>
          <a:bodyPr anchorCtr="0" anchor="t" bIns="91425" lIns="91425" spcFirstLastPara="1" rIns="91425" wrap="square" tIns="91425">
            <a:noAutofit/>
          </a:bodyPr>
          <a:lstStyle/>
          <a:p>
            <a:pPr indent="0" lvl="0" marL="0" rtl="0" algn="l">
              <a:lnSpc>
                <a:spcPct val="110795"/>
              </a:lnSpc>
              <a:spcBef>
                <a:spcPts val="0"/>
              </a:spcBef>
              <a:spcAft>
                <a:spcPts val="0"/>
              </a:spcAft>
              <a:buNone/>
            </a:pPr>
            <a:r>
              <a:rPr b="1" lang="en">
                <a:solidFill>
                  <a:srgbClr val="333333"/>
                </a:solidFill>
              </a:rPr>
              <a:t>SAMPLE OUTPUT</a:t>
            </a:r>
            <a:endParaRPr b="1">
              <a:solidFill>
                <a:srgbClr val="333333"/>
              </a:solidFill>
            </a:endParaRPr>
          </a:p>
          <a:p>
            <a:pPr indent="0" lvl="0" marL="0" rtl="0" algn="l">
              <a:lnSpc>
                <a:spcPct val="115000"/>
              </a:lnSpc>
              <a:spcBef>
                <a:spcPts val="300"/>
              </a:spcBef>
              <a:spcAft>
                <a:spcPts val="0"/>
              </a:spcAft>
              <a:buNone/>
            </a:pP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"system"</a:t>
            </a:r>
            <a:r>
              <a:rPr lang="en" sz="1100">
                <a:solidFill>
                  <a:srgbClr val="333333"/>
                </a:solidFill>
              </a:rPr>
              <a:t>: </a:t>
            </a:r>
            <a:r>
              <a:rPr lang="en" sz="1100">
                <a:solidFill>
                  <a:srgbClr val="333333"/>
                </a:solidFill>
                <a:highlight>
                  <a:srgbClr val="FFF0F0"/>
                </a:highlight>
              </a:rPr>
              <a:t>"Linux"</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"node_name"</a:t>
            </a:r>
            <a:r>
              <a:rPr lang="en" sz="1100">
                <a:solidFill>
                  <a:srgbClr val="333333"/>
                </a:solidFill>
              </a:rPr>
              <a:t>: </a:t>
            </a:r>
            <a:r>
              <a:rPr lang="en" sz="1100">
                <a:solidFill>
                  <a:srgbClr val="333333"/>
                </a:solidFill>
                <a:highlight>
                  <a:srgbClr val="FFF0F0"/>
                </a:highlight>
              </a:rPr>
              <a:t>"example-host"</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"version"</a:t>
            </a:r>
            <a:r>
              <a:rPr lang="en" sz="1100">
                <a:solidFill>
                  <a:srgbClr val="333333"/>
                </a:solidFill>
              </a:rPr>
              <a:t>: </a:t>
            </a:r>
            <a:r>
              <a:rPr lang="en" sz="1100">
                <a:solidFill>
                  <a:srgbClr val="333333"/>
                </a:solidFill>
                <a:highlight>
                  <a:srgbClr val="FFF0F0"/>
                </a:highlight>
              </a:rPr>
              <a:t>"#46-Ubuntu SMP Fri Jul 10 00:24:02 UTC 2020"</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"processor"</a:t>
            </a:r>
            <a:r>
              <a:rPr lang="en" sz="1100">
                <a:solidFill>
                  <a:srgbClr val="333333"/>
                </a:solidFill>
              </a:rPr>
              <a:t>: </a:t>
            </a:r>
            <a:r>
              <a:rPr lang="en" sz="1100">
                <a:solidFill>
                  <a:srgbClr val="333333"/>
                </a:solidFill>
                <a:highlight>
                  <a:srgbClr val="FFF0F0"/>
                </a:highlight>
              </a:rPr>
              <a:t>"x86_64"</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"total_memory"</a:t>
            </a:r>
            <a:r>
              <a:rPr lang="en" sz="1100">
                <a:solidFill>
                  <a:srgbClr val="333333"/>
                </a:solidFill>
              </a:rPr>
              <a:t>: </a:t>
            </a:r>
            <a:r>
              <a:rPr b="1" lang="en" sz="1100">
                <a:solidFill>
                  <a:srgbClr val="0000DD"/>
                </a:solidFill>
              </a:rPr>
              <a:t>16712351744</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"available_memory"</a:t>
            </a:r>
            <a:r>
              <a:rPr lang="en" sz="1100">
                <a:solidFill>
                  <a:srgbClr val="333333"/>
                </a:solidFill>
              </a:rPr>
              <a:t>: </a:t>
            </a:r>
            <a:r>
              <a:rPr b="1" lang="en" sz="1100">
                <a:solidFill>
                  <a:srgbClr val="0000DD"/>
                </a:solidFill>
              </a:rPr>
              <a:t>12298874880</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"processes"</a:t>
            </a:r>
            <a:r>
              <a:rPr lang="en" sz="1100">
                <a:solidFill>
                  <a:srgbClr val="333333"/>
                </a:solidFill>
              </a:rPr>
              <a:t>: [</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"pid"</a:t>
            </a:r>
            <a:r>
              <a:rPr lang="en" sz="1100">
                <a:solidFill>
                  <a:srgbClr val="333333"/>
                </a:solidFill>
              </a:rPr>
              <a:t>: </a:t>
            </a:r>
            <a:r>
              <a:rPr b="1" lang="en" sz="1100">
                <a:solidFill>
                  <a:srgbClr val="0000DD"/>
                </a:solidFill>
              </a:rPr>
              <a:t>1</a:t>
            </a:r>
            <a:r>
              <a:rPr lang="en" sz="1100">
                <a:solidFill>
                  <a:srgbClr val="333333"/>
                </a:solidFill>
              </a:rPr>
              <a:t>, </a:t>
            </a:r>
            <a:r>
              <a:rPr lang="en" sz="1100">
                <a:solidFill>
                  <a:srgbClr val="333333"/>
                </a:solidFill>
                <a:highlight>
                  <a:srgbClr val="FFF0F0"/>
                </a:highlight>
              </a:rPr>
              <a:t>"name"</a:t>
            </a:r>
            <a:r>
              <a:rPr lang="en" sz="1100">
                <a:solidFill>
                  <a:srgbClr val="333333"/>
                </a:solidFill>
              </a:rPr>
              <a:t>: </a:t>
            </a:r>
            <a:r>
              <a:rPr lang="en" sz="1100">
                <a:solidFill>
                  <a:srgbClr val="333333"/>
                </a:solidFill>
                <a:highlight>
                  <a:srgbClr val="FFF0F0"/>
                </a:highlight>
              </a:rPr>
              <a:t>"systemd"</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"pid"</a:t>
            </a:r>
            <a:r>
              <a:rPr lang="en" sz="1100">
                <a:solidFill>
                  <a:srgbClr val="333333"/>
                </a:solidFill>
              </a:rPr>
              <a:t>: </a:t>
            </a:r>
            <a:r>
              <a:rPr b="1" lang="en" sz="1100">
                <a:solidFill>
                  <a:srgbClr val="0000DD"/>
                </a:solidFill>
              </a:rPr>
              <a:t>1200</a:t>
            </a:r>
            <a:r>
              <a:rPr lang="en" sz="1100">
                <a:solidFill>
                  <a:srgbClr val="333333"/>
                </a:solidFill>
              </a:rPr>
              <a:t>, </a:t>
            </a:r>
            <a:r>
              <a:rPr lang="en" sz="1100">
                <a:solidFill>
                  <a:srgbClr val="333333"/>
                </a:solidFill>
                <a:highlight>
                  <a:srgbClr val="FFF0F0"/>
                </a:highlight>
              </a:rPr>
              <a:t>"name"</a:t>
            </a:r>
            <a:r>
              <a:rPr lang="en" sz="1100">
                <a:solidFill>
                  <a:srgbClr val="333333"/>
                </a:solidFill>
              </a:rPr>
              <a:t>: </a:t>
            </a:r>
            <a:r>
              <a:rPr lang="en" sz="1100">
                <a:solidFill>
                  <a:srgbClr val="333333"/>
                </a:solidFill>
                <a:highlight>
                  <a:srgbClr val="FFF0F0"/>
                </a:highlight>
              </a:rPr>
              <a:t>"firefox"</a:t>
            </a:r>
            <a:r>
              <a:rPr lang="en" sz="1100">
                <a:solidFill>
                  <a:srgbClr val="333333"/>
                </a:solidFill>
              </a:rPr>
              <a:t>}</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endParaRPr sz="1100">
              <a:solidFill>
                <a:srgbClr val="333333"/>
              </a:solidFill>
            </a:endParaRPr>
          </a:p>
          <a:p>
            <a:pPr indent="0" lvl="0" marL="0" rtl="0" algn="l">
              <a:lnSpc>
                <a:spcPct val="115000"/>
              </a:lnSpc>
              <a:spcBef>
                <a:spcPts val="300"/>
              </a:spcBef>
              <a:spcAft>
                <a:spcPts val="0"/>
              </a:spcAft>
              <a:buNone/>
            </a:pPr>
            <a:r>
              <a:rPr lang="en" sz="1100">
                <a:solidFill>
                  <a:srgbClr val="333333"/>
                </a:solidFill>
              </a:rPr>
              <a:t>  </a:t>
            </a:r>
            <a:r>
              <a:rPr lang="en" sz="1100">
                <a:solidFill>
                  <a:srgbClr val="333333"/>
                </a:solidFill>
                <a:highlight>
                  <a:srgbClr val="FFF0F0"/>
                </a:highlight>
              </a:rPr>
              <a:t>"distribution_info"</a:t>
            </a:r>
            <a:r>
              <a:rPr lang="en" sz="1100">
                <a:solidFill>
                  <a:srgbClr val="333333"/>
                </a:solidFill>
              </a:rPr>
              <a:t>: </a:t>
            </a:r>
            <a:r>
              <a:rPr lang="en" sz="1100">
                <a:solidFill>
                  <a:srgbClr val="333333"/>
                </a:solidFill>
                <a:highlight>
                  <a:srgbClr val="FFF0F0"/>
                </a:highlight>
              </a:rPr>
              <a:t>"Distributor ID: Ubuntu</a:t>
            </a:r>
            <a:r>
              <a:rPr b="1" lang="en" sz="1100">
                <a:solidFill>
                  <a:srgbClr val="666666"/>
                </a:solidFill>
                <a:highlight>
                  <a:srgbClr val="FFF0F0"/>
                </a:highlight>
              </a:rPr>
              <a:t> </a:t>
            </a:r>
            <a:r>
              <a:rPr lang="en" sz="1100">
                <a:solidFill>
                  <a:srgbClr val="333333"/>
                </a:solidFill>
                <a:highlight>
                  <a:srgbClr val="FFF0F0"/>
                </a:highlight>
              </a:rPr>
              <a:t>Description: </a:t>
            </a:r>
            <a:br>
              <a:rPr lang="en" sz="1100">
                <a:solidFill>
                  <a:srgbClr val="333333"/>
                </a:solidFill>
                <a:highlight>
                  <a:srgbClr val="FFF0F0"/>
                </a:highlight>
              </a:rPr>
            </a:br>
            <a:r>
              <a:rPr lang="en" sz="1100">
                <a:solidFill>
                  <a:srgbClr val="333333"/>
                </a:solidFill>
                <a:highlight>
                  <a:srgbClr val="FFF0F0"/>
                </a:highlight>
              </a:rPr>
              <a:t>Ubuntu 20.04 LTS</a:t>
            </a:r>
            <a:r>
              <a:rPr b="1" lang="en" sz="1100">
                <a:solidFill>
                  <a:srgbClr val="666666"/>
                </a:solidFill>
                <a:highlight>
                  <a:srgbClr val="FFF0F0"/>
                </a:highlight>
              </a:rPr>
              <a:t> </a:t>
            </a:r>
            <a:r>
              <a:rPr lang="en" sz="1100">
                <a:solidFill>
                  <a:srgbClr val="333333"/>
                </a:solidFill>
                <a:highlight>
                  <a:srgbClr val="FFF0F0"/>
                </a:highlight>
              </a:rPr>
              <a:t>Release: 20.04</a:t>
            </a:r>
            <a:r>
              <a:rPr b="1" lang="en" sz="1100">
                <a:solidFill>
                  <a:srgbClr val="666666"/>
                </a:solidFill>
                <a:highlight>
                  <a:srgbClr val="FFF0F0"/>
                </a:highlight>
              </a:rPr>
              <a:t> </a:t>
            </a:r>
            <a:r>
              <a:rPr lang="en" sz="1100">
                <a:solidFill>
                  <a:srgbClr val="333333"/>
                </a:solidFill>
                <a:highlight>
                  <a:srgbClr val="FFF0F0"/>
                </a:highlight>
              </a:rPr>
              <a:t>Codename: focal"</a:t>
            </a:r>
            <a:endParaRPr sz="1100">
              <a:solidFill>
                <a:srgbClr val="333333"/>
              </a:solidFill>
            </a:endParaRPr>
          </a:p>
          <a:p>
            <a:pPr indent="0" lvl="0" marL="0" rtl="0" algn="l">
              <a:lnSpc>
                <a:spcPct val="110795"/>
              </a:lnSpc>
              <a:spcBef>
                <a:spcPts val="300"/>
              </a:spcBef>
              <a:spcAft>
                <a:spcPts val="0"/>
              </a:spcAft>
              <a:buNone/>
            </a:pPr>
            <a:r>
              <a:rPr lang="en" sz="1100">
                <a:solidFill>
                  <a:srgbClr val="333333"/>
                </a:solidFill>
              </a:rPr>
              <a:t>}</a:t>
            </a:r>
            <a:endParaRPr sz="1100">
              <a:solidFill>
                <a:srgbClr val="333333"/>
              </a:solidFill>
            </a:endParaRPr>
          </a:p>
          <a:p>
            <a:pPr indent="0" lvl="0" marL="0" rtl="0" algn="l">
              <a:lnSpc>
                <a:spcPct val="115000"/>
              </a:lnSpc>
              <a:spcBef>
                <a:spcPts val="300"/>
              </a:spcBef>
              <a:spcAft>
                <a:spcPts val="300"/>
              </a:spcAft>
              <a:buNone/>
            </a:pPr>
            <a:r>
              <a:t/>
            </a:r>
            <a:endParaRPr b="1">
              <a:solidFill>
                <a:srgbClr val="0D0D0D"/>
              </a:solidFill>
              <a:highlight>
                <a:schemeClr val="dk1"/>
              </a:highlight>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26"/>
          <p:cNvSpPr txBox="1"/>
          <p:nvPr/>
        </p:nvSpPr>
        <p:spPr>
          <a:xfrm>
            <a:off x="190925" y="832425"/>
            <a:ext cx="5178900" cy="3105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0D0D0D"/>
              </a:buClr>
              <a:buSzPts val="1600"/>
              <a:buAutoNum type="arabicPeriod"/>
            </a:pPr>
            <a:r>
              <a:rPr lang="en" sz="1600">
                <a:solidFill>
                  <a:srgbClr val="0D0D0D"/>
                </a:solidFill>
                <a:highlight>
                  <a:srgbClr val="FFFFFF"/>
                </a:highlight>
              </a:rPr>
              <a:t>Go to Github Repository</a:t>
            </a:r>
            <a:endParaRPr sz="1600">
              <a:solidFill>
                <a:srgbClr val="0D0D0D"/>
              </a:solidFill>
              <a:highlight>
                <a:srgbClr val="FFFFFF"/>
              </a:highlight>
            </a:endParaRPr>
          </a:p>
          <a:p>
            <a:pPr indent="-330200" lvl="0" marL="457200" rtl="0" algn="l">
              <a:lnSpc>
                <a:spcPct val="115000"/>
              </a:lnSpc>
              <a:spcBef>
                <a:spcPts val="0"/>
              </a:spcBef>
              <a:spcAft>
                <a:spcPts val="0"/>
              </a:spcAft>
              <a:buClr>
                <a:srgbClr val="0D0D0D"/>
              </a:buClr>
              <a:buSzPts val="1600"/>
              <a:buAutoNum type="arabicPeriod"/>
            </a:pPr>
            <a:r>
              <a:rPr lang="en" sz="1600">
                <a:solidFill>
                  <a:srgbClr val="0D0D0D"/>
                </a:solidFill>
                <a:highlight>
                  <a:srgbClr val="FFFFFF"/>
                </a:highlight>
              </a:rPr>
              <a:t>Fork the Repository</a:t>
            </a:r>
            <a:endParaRPr sz="1600">
              <a:solidFill>
                <a:srgbClr val="0D0D0D"/>
              </a:solidFill>
              <a:highlight>
                <a:srgbClr val="FFFFFF"/>
              </a:highlight>
            </a:endParaRPr>
          </a:p>
          <a:p>
            <a:pPr indent="-330200" lvl="1" marL="914400" rtl="0" algn="l">
              <a:lnSpc>
                <a:spcPct val="115000"/>
              </a:lnSpc>
              <a:spcBef>
                <a:spcPts val="0"/>
              </a:spcBef>
              <a:spcAft>
                <a:spcPts val="0"/>
              </a:spcAft>
              <a:buClr>
                <a:srgbClr val="0D0D0D"/>
              </a:buClr>
              <a:buSzPts val="1600"/>
              <a:buAutoNum type="alphaLcPeriod"/>
            </a:pPr>
            <a:r>
              <a:rPr lang="en" sz="1600">
                <a:solidFill>
                  <a:srgbClr val="0D0D0D"/>
                </a:solidFill>
                <a:highlight>
                  <a:srgbClr val="FFFFFF"/>
                </a:highlight>
              </a:rPr>
              <a:t>Or edit a file then a Fork this </a:t>
            </a:r>
            <a:r>
              <a:rPr lang="en" sz="1600">
                <a:solidFill>
                  <a:srgbClr val="0D0D0D"/>
                </a:solidFill>
                <a:highlight>
                  <a:srgbClr val="FFFFFF"/>
                </a:highlight>
              </a:rPr>
              <a:t>repository</a:t>
            </a:r>
            <a:r>
              <a:rPr lang="en" sz="1600">
                <a:solidFill>
                  <a:srgbClr val="0D0D0D"/>
                </a:solidFill>
                <a:highlight>
                  <a:srgbClr val="FFFFFF"/>
                </a:highlight>
              </a:rPr>
              <a:t> will pop-up</a:t>
            </a:r>
            <a:endParaRPr sz="1600">
              <a:solidFill>
                <a:srgbClr val="0D0D0D"/>
              </a:solidFill>
              <a:highlight>
                <a:srgbClr val="FFFFFF"/>
              </a:highlight>
            </a:endParaRPr>
          </a:p>
          <a:p>
            <a:pPr indent="-330200" lvl="0" marL="457200" rtl="0" algn="l">
              <a:lnSpc>
                <a:spcPct val="115000"/>
              </a:lnSpc>
              <a:spcBef>
                <a:spcPts val="0"/>
              </a:spcBef>
              <a:spcAft>
                <a:spcPts val="0"/>
              </a:spcAft>
              <a:buClr>
                <a:srgbClr val="0D0D0D"/>
              </a:buClr>
              <a:buSzPts val="1600"/>
              <a:buAutoNum type="arabicPeriod"/>
            </a:pPr>
            <a:r>
              <a:rPr lang="en" sz="1600">
                <a:solidFill>
                  <a:srgbClr val="0D0D0D"/>
                </a:solidFill>
                <a:highlight>
                  <a:srgbClr val="FFFFFF"/>
                </a:highlight>
              </a:rPr>
              <a:t>Edit any file and Commit changes</a:t>
            </a:r>
            <a:endParaRPr sz="1600">
              <a:solidFill>
                <a:srgbClr val="0D0D0D"/>
              </a:solidFill>
              <a:highlight>
                <a:srgbClr val="FFFFFF"/>
              </a:highlight>
            </a:endParaRPr>
          </a:p>
          <a:p>
            <a:pPr indent="-330200" lvl="0" marL="457200" rtl="0" algn="l">
              <a:lnSpc>
                <a:spcPct val="115000"/>
              </a:lnSpc>
              <a:spcBef>
                <a:spcPts val="0"/>
              </a:spcBef>
              <a:spcAft>
                <a:spcPts val="0"/>
              </a:spcAft>
              <a:buClr>
                <a:srgbClr val="0D0D0D"/>
              </a:buClr>
              <a:buSzPts val="1600"/>
              <a:buAutoNum type="arabicPeriod"/>
            </a:pPr>
            <a:r>
              <a:rPr lang="en" sz="1600">
                <a:solidFill>
                  <a:srgbClr val="0D0D0D"/>
                </a:solidFill>
                <a:highlight>
                  <a:srgbClr val="FFFFFF"/>
                </a:highlight>
              </a:rPr>
              <a:t>Create pull request with comments</a:t>
            </a:r>
            <a:endParaRPr sz="1600">
              <a:solidFill>
                <a:srgbClr val="0D0D0D"/>
              </a:solidFill>
              <a:highlight>
                <a:srgbClr val="FFFFFF"/>
              </a:highlight>
            </a:endParaRPr>
          </a:p>
        </p:txBody>
      </p:sp>
      <p:sp>
        <p:nvSpPr>
          <p:cNvPr id="1048" name="Google Shape;1048;p126"/>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Adding code to Github</a:t>
            </a:r>
            <a:endParaRPr sz="2200">
              <a:solidFill>
                <a:srgbClr val="FF0000"/>
              </a:solidFill>
            </a:endParaRPr>
          </a:p>
        </p:txBody>
      </p:sp>
      <p:sp>
        <p:nvSpPr>
          <p:cNvPr id="1049" name="Google Shape;1049;p126"/>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1050" name="Google Shape;1050;p126"/>
          <p:cNvPicPr preferRelativeResize="0"/>
          <p:nvPr/>
        </p:nvPicPr>
        <p:blipFill rotWithShape="1">
          <a:blip r:embed="rId3">
            <a:alphaModFix/>
          </a:blip>
          <a:srcRect b="21553" l="987" r="2245" t="29451"/>
          <a:stretch/>
        </p:blipFill>
        <p:spPr>
          <a:xfrm>
            <a:off x="2786250" y="3965525"/>
            <a:ext cx="6051924" cy="826575"/>
          </a:xfrm>
          <a:prstGeom prst="rect">
            <a:avLst/>
          </a:prstGeom>
          <a:noFill/>
          <a:ln>
            <a:noFill/>
          </a:ln>
        </p:spPr>
      </p:pic>
      <p:pic>
        <p:nvPicPr>
          <p:cNvPr id="1051" name="Google Shape;1051;p126"/>
          <p:cNvPicPr preferRelativeResize="0"/>
          <p:nvPr/>
        </p:nvPicPr>
        <p:blipFill>
          <a:blip r:embed="rId4">
            <a:alphaModFix/>
          </a:blip>
          <a:stretch>
            <a:fillRect/>
          </a:stretch>
        </p:blipFill>
        <p:spPr>
          <a:xfrm>
            <a:off x="3184737" y="2535450"/>
            <a:ext cx="5254950" cy="12242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27"/>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t/>
            </a:r>
            <a:endParaRPr sz="2200">
              <a:solidFill>
                <a:srgbClr val="FF0000"/>
              </a:solidFill>
            </a:endParaRPr>
          </a:p>
        </p:txBody>
      </p:sp>
      <p:pic>
        <p:nvPicPr>
          <p:cNvPr id="1057" name="Google Shape;1057;p127"/>
          <p:cNvPicPr preferRelativeResize="0"/>
          <p:nvPr/>
        </p:nvPicPr>
        <p:blipFill>
          <a:blip r:embed="rId3">
            <a:alphaModFix/>
          </a:blip>
          <a:stretch>
            <a:fillRect/>
          </a:stretch>
        </p:blipFill>
        <p:spPr>
          <a:xfrm>
            <a:off x="511850" y="1034375"/>
            <a:ext cx="3461376" cy="3540224"/>
          </a:xfrm>
          <a:prstGeom prst="rect">
            <a:avLst/>
          </a:prstGeom>
          <a:noFill/>
          <a:ln>
            <a:noFill/>
          </a:ln>
        </p:spPr>
      </p:pic>
      <p:pic>
        <p:nvPicPr>
          <p:cNvPr id="1058" name="Google Shape;1058;p127"/>
          <p:cNvPicPr preferRelativeResize="0"/>
          <p:nvPr/>
        </p:nvPicPr>
        <p:blipFill>
          <a:blip r:embed="rId4">
            <a:alphaModFix/>
          </a:blip>
          <a:stretch>
            <a:fillRect/>
          </a:stretch>
        </p:blipFill>
        <p:spPr>
          <a:xfrm>
            <a:off x="4445000" y="994187"/>
            <a:ext cx="4384624" cy="3620600"/>
          </a:xfrm>
          <a:prstGeom prst="rect">
            <a:avLst/>
          </a:prstGeom>
          <a:noFill/>
          <a:ln>
            <a:noFill/>
          </a:ln>
        </p:spPr>
      </p:pic>
      <p:sp>
        <p:nvSpPr>
          <p:cNvPr id="1059" name="Google Shape;1059;p127"/>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Adding code to Github</a:t>
            </a:r>
            <a:endParaRPr sz="2200">
              <a:solidFill>
                <a:srgbClr val="FF0000"/>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2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t/>
            </a:r>
            <a:endParaRPr sz="2200">
              <a:solidFill>
                <a:srgbClr val="FF0000"/>
              </a:solidFill>
            </a:endParaRPr>
          </a:p>
        </p:txBody>
      </p:sp>
      <p:sp>
        <p:nvSpPr>
          <p:cNvPr id="1065" name="Google Shape;1065;p128"/>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1066" name="Google Shape;1066;p128"/>
          <p:cNvPicPr preferRelativeResize="0"/>
          <p:nvPr/>
        </p:nvPicPr>
        <p:blipFill>
          <a:blip r:embed="rId3">
            <a:alphaModFix/>
          </a:blip>
          <a:stretch>
            <a:fillRect/>
          </a:stretch>
        </p:blipFill>
        <p:spPr>
          <a:xfrm>
            <a:off x="2041550" y="906350"/>
            <a:ext cx="5573598" cy="3963699"/>
          </a:xfrm>
          <a:prstGeom prst="rect">
            <a:avLst/>
          </a:prstGeom>
          <a:noFill/>
          <a:ln>
            <a:noFill/>
          </a:ln>
        </p:spPr>
      </p:pic>
      <p:sp>
        <p:nvSpPr>
          <p:cNvPr id="1067" name="Google Shape;1067;p12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Adding code to Github</a:t>
            </a:r>
            <a:endParaRPr sz="2200">
              <a:solidFill>
                <a:srgbClr val="FF0000"/>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29"/>
          <p:cNvSpPr txBox="1"/>
          <p:nvPr>
            <p:ph type="title"/>
          </p:nvPr>
        </p:nvSpPr>
        <p:spPr>
          <a:xfrm>
            <a:off x="203225" y="192975"/>
            <a:ext cx="8746200" cy="4744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Questions?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5"/>
          <p:cNvSpPr txBox="1"/>
          <p:nvPr/>
        </p:nvSpPr>
        <p:spPr>
          <a:xfrm>
            <a:off x="587000" y="2313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800">
                <a:solidFill>
                  <a:srgbClr val="00B0B4"/>
                </a:solidFill>
              </a:rPr>
              <a:t>Casting</a:t>
            </a:r>
            <a:endParaRPr sz="2800">
              <a:solidFill>
                <a:srgbClr val="00B0B4"/>
              </a:solidFill>
            </a:endParaRPr>
          </a:p>
        </p:txBody>
      </p:sp>
      <p:sp>
        <p:nvSpPr>
          <p:cNvPr id="222" name="Google Shape;222;p25"/>
          <p:cNvSpPr txBox="1"/>
          <p:nvPr/>
        </p:nvSpPr>
        <p:spPr>
          <a:xfrm>
            <a:off x="309028" y="833525"/>
            <a:ext cx="3969600" cy="331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 sz="2000">
                <a:solidFill>
                  <a:srgbClr val="212121"/>
                </a:solidFill>
              </a:rPr>
              <a:t>Converting one data type to another data type: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212121"/>
                </a:solidFill>
              </a:rPr>
              <a:t>int():</a:t>
            </a:r>
            <a:r>
              <a:rPr lang="en" sz="2000">
                <a:solidFill>
                  <a:srgbClr val="212121"/>
                </a:solidFill>
              </a:rPr>
              <a:t> Constructs an integer number casted from a string or a float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212121"/>
                </a:solidFill>
              </a:rPr>
              <a:t>float():</a:t>
            </a:r>
            <a:r>
              <a:rPr lang="en" sz="2000">
                <a:solidFill>
                  <a:srgbClr val="212121"/>
                </a:solidFill>
              </a:rPr>
              <a:t> Constructs a floating number from an integer or a float </a:t>
            </a:r>
            <a:endParaRPr sz="2400">
              <a:solidFill>
                <a:srgbClr val="0D0D0D"/>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212121"/>
                </a:solidFill>
              </a:rPr>
              <a:t>str():</a:t>
            </a:r>
            <a:r>
              <a:rPr lang="en" sz="2000">
                <a:solidFill>
                  <a:srgbClr val="212121"/>
                </a:solidFill>
              </a:rPr>
              <a:t> Constructs a string from a wide variety of data types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212121"/>
              </a:solidFill>
            </a:endParaRPr>
          </a:p>
        </p:txBody>
      </p:sp>
      <p:grpSp>
        <p:nvGrpSpPr>
          <p:cNvPr id="223" name="Google Shape;223;p25"/>
          <p:cNvGrpSpPr/>
          <p:nvPr/>
        </p:nvGrpSpPr>
        <p:grpSpPr>
          <a:xfrm>
            <a:off x="8917792" y="4555549"/>
            <a:ext cx="226200" cy="226200"/>
            <a:chOff x="5622254" y="2690218"/>
            <a:chExt cx="226200" cy="226200"/>
          </a:xfrm>
        </p:grpSpPr>
        <p:sp>
          <p:nvSpPr>
            <p:cNvPr id="224" name="Google Shape;224;p25"/>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225" name="Google Shape;225;p25"/>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26" name="Google Shape;226;p25"/>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27" name="Google Shape;227;p25"/>
          <p:cNvSpPr txBox="1"/>
          <p:nvPr/>
        </p:nvSpPr>
        <p:spPr>
          <a:xfrm>
            <a:off x="4344975" y="1081450"/>
            <a:ext cx="4325400" cy="3648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333333"/>
                </a:solidFill>
              </a:rPr>
              <a:t>name</a:t>
            </a:r>
            <a:r>
              <a:rPr lang="en" sz="1500">
                <a:solidFill>
                  <a:srgbClr val="333333"/>
                </a:solidFill>
              </a:rPr>
              <a:t> = </a:t>
            </a:r>
            <a:r>
              <a:rPr lang="en" sz="1500">
                <a:solidFill>
                  <a:srgbClr val="007020"/>
                </a:solidFill>
              </a:rPr>
              <a:t>str</a:t>
            </a:r>
            <a:r>
              <a:rPr lang="en" sz="1500">
                <a:solidFill>
                  <a:srgbClr val="333333"/>
                </a:solidFill>
              </a:rPr>
              <a:t>(</a:t>
            </a:r>
            <a:r>
              <a:rPr lang="en" sz="1500">
                <a:solidFill>
                  <a:srgbClr val="007020"/>
                </a:solidFill>
              </a:rPr>
              <a:t>input</a:t>
            </a:r>
            <a:r>
              <a:rPr lang="en" sz="1500">
                <a:solidFill>
                  <a:srgbClr val="333333"/>
                </a:solidFill>
              </a:rPr>
              <a:t>(</a:t>
            </a:r>
            <a:r>
              <a:rPr lang="en" sz="1500">
                <a:solidFill>
                  <a:srgbClr val="333333"/>
                </a:solidFill>
                <a:highlight>
                  <a:srgbClr val="FFF0F0"/>
                </a:highlight>
              </a:rPr>
              <a:t>"Please enter your Name: </a:t>
            </a:r>
            <a:r>
              <a:rPr b="1" lang="en" sz="1500">
                <a:solidFill>
                  <a:srgbClr val="666666"/>
                </a:solidFill>
                <a:highlight>
                  <a:srgbClr val="FFF0F0"/>
                </a:highlight>
              </a:rPr>
              <a:t>\n</a:t>
            </a:r>
            <a:r>
              <a:rPr lang="en" sz="1500">
                <a:solidFill>
                  <a:srgbClr val="333333"/>
                </a:solidFill>
                <a:highlight>
                  <a:srgbClr val="FFF0F0"/>
                </a:highlight>
              </a:rPr>
              <a:t>"</a:t>
            </a:r>
            <a:r>
              <a:rPr lang="en" sz="1500">
                <a:solidFill>
                  <a:srgbClr val="333333"/>
                </a:solidFill>
              </a:rPr>
              <a:t>))</a:t>
            </a:r>
            <a:endParaRPr sz="1500">
              <a:solidFill>
                <a:srgbClr val="333333"/>
              </a:solidFill>
            </a:endParaRPr>
          </a:p>
          <a:p>
            <a:pPr indent="0" lvl="0" marL="0" rtl="0" algn="l">
              <a:spcBef>
                <a:spcPts val="0"/>
              </a:spcBef>
              <a:spcAft>
                <a:spcPts val="0"/>
              </a:spcAft>
              <a:buNone/>
            </a:pPr>
            <a:r>
              <a:rPr lang="en" sz="1500">
                <a:solidFill>
                  <a:srgbClr val="333333"/>
                </a:solidFill>
              </a:rPr>
              <a:t>age = </a:t>
            </a:r>
            <a:r>
              <a:rPr lang="en" sz="1500">
                <a:solidFill>
                  <a:srgbClr val="007020"/>
                </a:solidFill>
              </a:rPr>
              <a:t>int</a:t>
            </a:r>
            <a:r>
              <a:rPr lang="en" sz="1500">
                <a:solidFill>
                  <a:srgbClr val="333333"/>
                </a:solidFill>
              </a:rPr>
              <a:t>(</a:t>
            </a:r>
            <a:r>
              <a:rPr lang="en" sz="1500">
                <a:solidFill>
                  <a:srgbClr val="007020"/>
                </a:solidFill>
              </a:rPr>
              <a:t>input</a:t>
            </a:r>
            <a:r>
              <a:rPr lang="en" sz="1500">
                <a:solidFill>
                  <a:srgbClr val="333333"/>
                </a:solidFill>
              </a:rPr>
              <a:t>(</a:t>
            </a:r>
            <a:r>
              <a:rPr lang="en" sz="1500">
                <a:solidFill>
                  <a:srgbClr val="333333"/>
                </a:solidFill>
                <a:highlight>
                  <a:srgbClr val="FFF0F0"/>
                </a:highlight>
              </a:rPr>
              <a:t>"Please enter your age: </a:t>
            </a:r>
            <a:r>
              <a:rPr b="1" lang="en" sz="1500">
                <a:solidFill>
                  <a:srgbClr val="666666"/>
                </a:solidFill>
                <a:highlight>
                  <a:srgbClr val="FFF0F0"/>
                </a:highlight>
              </a:rPr>
              <a:t>\n</a:t>
            </a:r>
            <a:r>
              <a:rPr lang="en" sz="1500">
                <a:solidFill>
                  <a:srgbClr val="333333"/>
                </a:solidFill>
                <a:highlight>
                  <a:srgbClr val="FFF0F0"/>
                </a:highlight>
              </a:rPr>
              <a:t>"</a:t>
            </a:r>
            <a:r>
              <a:rPr lang="en" sz="1500">
                <a:solidFill>
                  <a:srgbClr val="333333"/>
                </a:solidFill>
              </a:rPr>
              <a:t>))</a:t>
            </a:r>
            <a:endParaRPr sz="1500">
              <a:solidFill>
                <a:srgbClr val="333333"/>
              </a:solidFill>
            </a:endParaRPr>
          </a:p>
          <a:p>
            <a:pPr indent="0" lvl="0" marL="0" rtl="0" algn="l">
              <a:spcBef>
                <a:spcPts val="0"/>
              </a:spcBef>
              <a:spcAft>
                <a:spcPts val="0"/>
              </a:spcAft>
              <a:buNone/>
            </a:pPr>
            <a:r>
              <a:rPr lang="en" sz="1500">
                <a:solidFill>
                  <a:srgbClr val="333333"/>
                </a:solidFill>
              </a:rPr>
              <a:t>height = </a:t>
            </a:r>
            <a:r>
              <a:rPr lang="en" sz="1500">
                <a:solidFill>
                  <a:srgbClr val="007020"/>
                </a:solidFill>
              </a:rPr>
              <a:t>float</a:t>
            </a:r>
            <a:r>
              <a:rPr lang="en" sz="1500">
                <a:solidFill>
                  <a:srgbClr val="333333"/>
                </a:solidFill>
              </a:rPr>
              <a:t>(</a:t>
            </a:r>
            <a:r>
              <a:rPr lang="en" sz="1500">
                <a:solidFill>
                  <a:srgbClr val="007020"/>
                </a:solidFill>
              </a:rPr>
              <a:t>input</a:t>
            </a:r>
            <a:r>
              <a:rPr lang="en" sz="1500">
                <a:solidFill>
                  <a:srgbClr val="333333"/>
                </a:solidFill>
              </a:rPr>
              <a:t>(</a:t>
            </a:r>
            <a:r>
              <a:rPr lang="en" sz="1500">
                <a:solidFill>
                  <a:srgbClr val="333333"/>
                </a:solidFill>
                <a:highlight>
                  <a:srgbClr val="FFF0F0"/>
                </a:highlight>
              </a:rPr>
              <a:t>"Please enter your height in meters: </a:t>
            </a:r>
            <a:r>
              <a:rPr b="1" lang="en" sz="1500">
                <a:solidFill>
                  <a:srgbClr val="666666"/>
                </a:solidFill>
                <a:highlight>
                  <a:srgbClr val="FFF0F0"/>
                </a:highlight>
              </a:rPr>
              <a:t>\n</a:t>
            </a:r>
            <a:r>
              <a:rPr lang="en" sz="1500">
                <a:solidFill>
                  <a:srgbClr val="333333"/>
                </a:solidFill>
                <a:highlight>
                  <a:srgbClr val="FFF0F0"/>
                </a:highlight>
              </a:rPr>
              <a:t>"</a:t>
            </a:r>
            <a:r>
              <a:rPr lang="en" sz="1500">
                <a:solidFill>
                  <a:srgbClr val="333333"/>
                </a:solidFill>
              </a:rPr>
              <a:t>))</a:t>
            </a:r>
            <a:endParaRPr sz="1500">
              <a:solidFill>
                <a:srgbClr val="333333"/>
              </a:solidFill>
            </a:endParaRPr>
          </a:p>
          <a:p>
            <a:pPr indent="0" lvl="0" marL="0" rtl="0" algn="l">
              <a:spcBef>
                <a:spcPts val="0"/>
              </a:spcBef>
              <a:spcAft>
                <a:spcPts val="0"/>
              </a:spcAft>
              <a:buNone/>
            </a:pPr>
            <a:r>
              <a:rPr lang="en" sz="1500">
                <a:solidFill>
                  <a:srgbClr val="333333"/>
                </a:solidFill>
              </a:rPr>
              <a:t>item = f</a:t>
            </a:r>
            <a:r>
              <a:rPr lang="en" sz="1500">
                <a:solidFill>
                  <a:srgbClr val="333333"/>
                </a:solidFill>
                <a:highlight>
                  <a:srgbClr val="FFF0F0"/>
                </a:highlight>
              </a:rPr>
              <a:t>"Hi, I'm {name} and {age} years old and {height} tall"</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333333"/>
                </a:solidFill>
              </a:rPr>
              <a:t>Please enter your name:</a:t>
            </a:r>
            <a:endParaRPr sz="1500">
              <a:solidFill>
                <a:srgbClr val="333333"/>
              </a:solidFill>
            </a:endParaRPr>
          </a:p>
          <a:p>
            <a:pPr indent="0" lvl="0" marL="0" rtl="0" algn="l">
              <a:spcBef>
                <a:spcPts val="0"/>
              </a:spcBef>
              <a:spcAft>
                <a:spcPts val="0"/>
              </a:spcAft>
              <a:buNone/>
            </a:pPr>
            <a:r>
              <a:rPr b="1" lang="en" sz="1500">
                <a:solidFill>
                  <a:srgbClr val="0000DD"/>
                </a:solidFill>
              </a:rPr>
              <a:t>Maks</a:t>
            </a:r>
            <a:endParaRPr sz="1500">
              <a:solidFill>
                <a:srgbClr val="333333"/>
              </a:solidFill>
            </a:endParaRPr>
          </a:p>
          <a:p>
            <a:pPr indent="0" lvl="0" marL="0" rtl="0" algn="l">
              <a:spcBef>
                <a:spcPts val="0"/>
              </a:spcBef>
              <a:spcAft>
                <a:spcPts val="0"/>
              </a:spcAft>
              <a:buNone/>
            </a:pPr>
            <a:r>
              <a:rPr lang="en" sz="1500">
                <a:solidFill>
                  <a:srgbClr val="333333"/>
                </a:solidFill>
              </a:rPr>
              <a:t>Please enter your age:</a:t>
            </a:r>
            <a:endParaRPr sz="1500">
              <a:solidFill>
                <a:srgbClr val="333333"/>
              </a:solidFill>
            </a:endParaRPr>
          </a:p>
          <a:p>
            <a:pPr indent="0" lvl="0" marL="0" rtl="0" algn="l">
              <a:spcBef>
                <a:spcPts val="0"/>
              </a:spcBef>
              <a:spcAft>
                <a:spcPts val="0"/>
              </a:spcAft>
              <a:buNone/>
            </a:pPr>
            <a:r>
              <a:rPr b="1" lang="en" sz="1500">
                <a:solidFill>
                  <a:srgbClr val="0000DD"/>
                </a:solidFill>
              </a:rPr>
              <a:t>27</a:t>
            </a:r>
            <a:endParaRPr sz="1500">
              <a:solidFill>
                <a:srgbClr val="333333"/>
              </a:solidFill>
            </a:endParaRPr>
          </a:p>
          <a:p>
            <a:pPr indent="0" lvl="0" marL="0" rtl="0" algn="l">
              <a:spcBef>
                <a:spcPts val="0"/>
              </a:spcBef>
              <a:spcAft>
                <a:spcPts val="0"/>
              </a:spcAft>
              <a:buNone/>
            </a:pPr>
            <a:r>
              <a:rPr lang="en" sz="1500">
                <a:solidFill>
                  <a:srgbClr val="333333"/>
                </a:solidFill>
              </a:rPr>
              <a:t>Please enter your height:</a:t>
            </a:r>
            <a:endParaRPr sz="1500">
              <a:solidFill>
                <a:srgbClr val="333333"/>
              </a:solidFill>
            </a:endParaRPr>
          </a:p>
          <a:p>
            <a:pPr indent="0" lvl="0" marL="0" rtl="0" algn="l">
              <a:spcBef>
                <a:spcPts val="0"/>
              </a:spcBef>
              <a:spcAft>
                <a:spcPts val="0"/>
              </a:spcAft>
              <a:buNone/>
            </a:pPr>
            <a:r>
              <a:rPr b="1" lang="en" sz="1500">
                <a:solidFill>
                  <a:srgbClr val="6600EE"/>
                </a:solidFill>
              </a:rPr>
              <a:t>1.42</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lnSpc>
                <a:spcPct val="110795"/>
              </a:lnSpc>
              <a:spcBef>
                <a:spcPts val="0"/>
              </a:spcBef>
              <a:spcAft>
                <a:spcPts val="0"/>
              </a:spcAft>
              <a:buNone/>
            </a:pPr>
            <a:r>
              <a:rPr lang="en" sz="1500">
                <a:solidFill>
                  <a:srgbClr val="333333"/>
                </a:solidFill>
                <a:highlight>
                  <a:srgbClr val="FFF0F0"/>
                </a:highlight>
              </a:rPr>
              <a:t>Hi, I'm Maks and 27 years old and 1.42 tall</a:t>
            </a:r>
            <a:endParaRPr sz="1500">
              <a:solidFill>
                <a:srgbClr val="333333"/>
              </a:solidFill>
              <a:highlight>
                <a:srgbClr val="FFF0F0"/>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6"/>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Conditions: </a:t>
            </a:r>
            <a:endParaRPr sz="4500"/>
          </a:p>
          <a:p>
            <a:pPr indent="0" lvl="0" marL="0" rtl="0" algn="ctr">
              <a:spcBef>
                <a:spcPts val="0"/>
              </a:spcBef>
              <a:spcAft>
                <a:spcPts val="0"/>
              </a:spcAft>
              <a:buNone/>
            </a:pPr>
            <a:r>
              <a:rPr lang="en" sz="4500"/>
              <a:t>if, elif, else</a:t>
            </a:r>
            <a:endParaRPr sz="4500"/>
          </a:p>
        </p:txBody>
      </p:sp>
      <p:pic>
        <p:nvPicPr>
          <p:cNvPr id="233" name="Google Shape;233;p26"/>
          <p:cNvPicPr preferRelativeResize="0"/>
          <p:nvPr/>
        </p:nvPicPr>
        <p:blipFill>
          <a:blip r:embed="rId3">
            <a:alphaModFix/>
          </a:blip>
          <a:stretch>
            <a:fillRect/>
          </a:stretch>
        </p:blipFill>
        <p:spPr>
          <a:xfrm>
            <a:off x="3864127" y="1858975"/>
            <a:ext cx="4905001" cy="2898225"/>
          </a:xfrm>
          <a:prstGeom prst="rect">
            <a:avLst/>
          </a:prstGeom>
          <a:noFill/>
          <a:ln cap="flat" cmpd="sng" w="28575">
            <a:solidFill>
              <a:srgbClr val="C8102E"/>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7"/>
          <p:cNvSpPr txBox="1"/>
          <p:nvPr/>
        </p:nvSpPr>
        <p:spPr>
          <a:xfrm>
            <a:off x="529125" y="32304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500">
                <a:solidFill>
                  <a:srgbClr val="00B0B4"/>
                </a:solidFill>
              </a:rPr>
              <a:t>Conditions</a:t>
            </a:r>
            <a:endParaRPr sz="2500">
              <a:solidFill>
                <a:srgbClr val="00B0B4"/>
              </a:solidFill>
            </a:endParaRPr>
          </a:p>
        </p:txBody>
      </p:sp>
      <p:sp>
        <p:nvSpPr>
          <p:cNvPr id="239" name="Google Shape;239;p27"/>
          <p:cNvSpPr txBox="1"/>
          <p:nvPr/>
        </p:nvSpPr>
        <p:spPr>
          <a:xfrm>
            <a:off x="467527" y="1034097"/>
            <a:ext cx="3969600" cy="3312300"/>
          </a:xfrm>
          <a:prstGeom prst="rect">
            <a:avLst/>
          </a:prstGeom>
          <a:noFill/>
          <a:ln>
            <a:noFill/>
          </a:ln>
        </p:spPr>
        <p:txBody>
          <a:bodyPr anchorCtr="0" anchor="t" bIns="45700" lIns="91425" spcFirstLastPara="1" rIns="91425" wrap="square" tIns="45700">
            <a:noAutofit/>
          </a:bodyPr>
          <a:lstStyle/>
          <a:p>
            <a:pPr indent="-187325" lvl="0" marL="180975" rtl="0" algn="l">
              <a:lnSpc>
                <a:spcPct val="115000"/>
              </a:lnSpc>
              <a:spcBef>
                <a:spcPts val="0"/>
              </a:spcBef>
              <a:spcAft>
                <a:spcPts val="0"/>
              </a:spcAft>
              <a:buClr>
                <a:srgbClr val="003399"/>
              </a:buClr>
              <a:buSzPts val="2100"/>
              <a:buFont typeface="Noto Sans Symbols"/>
              <a:buChar char="▪"/>
            </a:pPr>
            <a:r>
              <a:rPr b="1" lang="en" sz="2100">
                <a:solidFill>
                  <a:srgbClr val="212121"/>
                </a:solidFill>
              </a:rPr>
              <a:t>if, </a:t>
            </a:r>
            <a:r>
              <a:rPr lang="en" sz="2100">
                <a:solidFill>
                  <a:srgbClr val="212121"/>
                </a:solidFill>
              </a:rPr>
              <a:t>is</a:t>
            </a:r>
            <a:r>
              <a:rPr lang="en" sz="2100">
                <a:solidFill>
                  <a:srgbClr val="212121"/>
                </a:solidFill>
              </a:rPr>
              <a:t> used when an action is required based on options. </a:t>
            </a:r>
            <a:endParaRPr sz="2100">
              <a:solidFill>
                <a:srgbClr val="0C0C0C"/>
              </a:solidFill>
            </a:endParaRPr>
          </a:p>
          <a:p>
            <a:pPr indent="-187325" lvl="0" marL="180975" rtl="0" algn="l">
              <a:lnSpc>
                <a:spcPct val="115000"/>
              </a:lnSpc>
              <a:spcBef>
                <a:spcPts val="400"/>
              </a:spcBef>
              <a:spcAft>
                <a:spcPts val="0"/>
              </a:spcAft>
              <a:buClr>
                <a:srgbClr val="003399"/>
              </a:buClr>
              <a:buSzPts val="2100"/>
              <a:buFont typeface="Noto Sans Symbols"/>
              <a:buChar char="▪"/>
            </a:pPr>
            <a:r>
              <a:rPr b="1" lang="en" sz="2100">
                <a:solidFill>
                  <a:srgbClr val="212121"/>
                </a:solidFill>
              </a:rPr>
              <a:t>Elif</a:t>
            </a:r>
            <a:r>
              <a:rPr lang="en" sz="2100">
                <a:solidFill>
                  <a:srgbClr val="212121"/>
                </a:solidFill>
              </a:rPr>
              <a:t> adds more conditions to be evaluated</a:t>
            </a:r>
            <a:endParaRPr sz="2100">
              <a:solidFill>
                <a:srgbClr val="0C0C0C"/>
              </a:solidFill>
            </a:endParaRPr>
          </a:p>
          <a:p>
            <a:pPr indent="-187325" lvl="0" marL="180975" rtl="0" algn="l">
              <a:lnSpc>
                <a:spcPct val="115000"/>
              </a:lnSpc>
              <a:spcBef>
                <a:spcPts val="400"/>
              </a:spcBef>
              <a:spcAft>
                <a:spcPts val="0"/>
              </a:spcAft>
              <a:buClr>
                <a:srgbClr val="003399"/>
              </a:buClr>
              <a:buSzPts val="2100"/>
              <a:buFont typeface="Noto Sans Symbols"/>
              <a:buChar char="▪"/>
            </a:pPr>
            <a:r>
              <a:rPr b="1" lang="en" sz="2100">
                <a:solidFill>
                  <a:srgbClr val="212121"/>
                </a:solidFill>
              </a:rPr>
              <a:t>else</a:t>
            </a:r>
            <a:r>
              <a:rPr lang="en" sz="2100">
                <a:solidFill>
                  <a:srgbClr val="212121"/>
                </a:solidFill>
              </a:rPr>
              <a:t> is when no if/elif are true</a:t>
            </a:r>
            <a:r>
              <a:rPr lang="en" sz="2100">
                <a:solidFill>
                  <a:srgbClr val="212121"/>
                </a:solidFill>
              </a:rPr>
              <a:t> </a:t>
            </a:r>
            <a:endParaRPr sz="2100">
              <a:solidFill>
                <a:srgbClr val="0C0C0C"/>
              </a:solidFill>
            </a:endParaRPr>
          </a:p>
          <a:p>
            <a:pPr indent="-187325" lvl="0" marL="180975" rtl="0" algn="l">
              <a:lnSpc>
                <a:spcPct val="115000"/>
              </a:lnSpc>
              <a:spcBef>
                <a:spcPts val="400"/>
              </a:spcBef>
              <a:spcAft>
                <a:spcPts val="1200"/>
              </a:spcAft>
              <a:buClr>
                <a:srgbClr val="003399"/>
              </a:buClr>
              <a:buSzPts val="2100"/>
              <a:buFont typeface="Noto Sans Symbols"/>
              <a:buChar char="▪"/>
            </a:pPr>
            <a:r>
              <a:rPr b="1" lang="en" sz="2100">
                <a:solidFill>
                  <a:srgbClr val="212121"/>
                </a:solidFill>
              </a:rPr>
              <a:t>Only the first True condition is executed</a:t>
            </a:r>
            <a:endParaRPr b="1" sz="2100">
              <a:solidFill>
                <a:srgbClr val="212121"/>
              </a:solidFill>
            </a:endParaRPr>
          </a:p>
        </p:txBody>
      </p:sp>
      <p:grpSp>
        <p:nvGrpSpPr>
          <p:cNvPr id="240" name="Google Shape;240;p27"/>
          <p:cNvGrpSpPr/>
          <p:nvPr/>
        </p:nvGrpSpPr>
        <p:grpSpPr>
          <a:xfrm>
            <a:off x="8917792" y="4659512"/>
            <a:ext cx="226200" cy="226200"/>
            <a:chOff x="5622254" y="2690218"/>
            <a:chExt cx="226200" cy="226200"/>
          </a:xfrm>
        </p:grpSpPr>
        <p:sp>
          <p:nvSpPr>
            <p:cNvPr id="241" name="Google Shape;241;p27"/>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242" name="Google Shape;242;p27"/>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243" name="Google Shape;243;p27"/>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244" name="Google Shape;244;p27"/>
          <p:cNvSpPr txBox="1"/>
          <p:nvPr/>
        </p:nvSpPr>
        <p:spPr>
          <a:xfrm>
            <a:off x="4853825" y="1787550"/>
            <a:ext cx="3969600" cy="1908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33333"/>
                </a:solidFill>
              </a:rPr>
              <a:t>user = </a:t>
            </a:r>
            <a:r>
              <a:rPr lang="en" sz="1600">
                <a:solidFill>
                  <a:srgbClr val="333333"/>
                </a:solidFill>
                <a:highlight>
                  <a:srgbClr val="FFF0F0"/>
                </a:highlight>
              </a:rPr>
              <a:t>"root"</a:t>
            </a:r>
            <a:endParaRPr sz="1600">
              <a:solidFill>
                <a:srgbClr val="333333"/>
              </a:solidFill>
            </a:endParaRPr>
          </a:p>
          <a:p>
            <a:pPr indent="0" lvl="0" marL="0" rtl="0" algn="l">
              <a:spcBef>
                <a:spcPts val="0"/>
              </a:spcBef>
              <a:spcAft>
                <a:spcPts val="0"/>
              </a:spcAft>
              <a:buNone/>
            </a:pPr>
            <a:r>
              <a:rPr b="1" lang="en" sz="1600">
                <a:solidFill>
                  <a:srgbClr val="008800"/>
                </a:solidFill>
              </a:rPr>
              <a:t>pass</a:t>
            </a:r>
            <a:r>
              <a:rPr lang="en" sz="1600">
                <a:solidFill>
                  <a:srgbClr val="333333"/>
                </a:solidFill>
              </a:rPr>
              <a:t> = </a:t>
            </a:r>
            <a:r>
              <a:rPr lang="en" sz="1600">
                <a:solidFill>
                  <a:srgbClr val="333333"/>
                </a:solidFill>
                <a:highlight>
                  <a:srgbClr val="FFF0F0"/>
                </a:highlight>
              </a:rPr>
              <a:t>"toor"</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b="1" lang="en" sz="1600">
                <a:solidFill>
                  <a:srgbClr val="008800"/>
                </a:solidFill>
              </a:rPr>
              <a:t>if</a:t>
            </a:r>
            <a:r>
              <a:rPr lang="en" sz="1600">
                <a:solidFill>
                  <a:srgbClr val="333333"/>
                </a:solidFill>
              </a:rPr>
              <a:t> user == </a:t>
            </a:r>
            <a:r>
              <a:rPr lang="en" sz="1600">
                <a:solidFill>
                  <a:srgbClr val="333333"/>
                </a:solidFill>
                <a:highlight>
                  <a:srgbClr val="FFF0F0"/>
                </a:highlight>
              </a:rPr>
              <a:t>"root"</a:t>
            </a:r>
            <a:r>
              <a:rPr lang="en" sz="1600">
                <a:solidFill>
                  <a:srgbClr val="333333"/>
                </a:solidFill>
              </a:rPr>
              <a:t> </a:t>
            </a:r>
            <a:r>
              <a:rPr b="1" lang="en" sz="1600"/>
              <a:t>and</a:t>
            </a:r>
            <a:r>
              <a:rPr lang="en" sz="1600">
                <a:solidFill>
                  <a:srgbClr val="333333"/>
                </a:solidFill>
              </a:rPr>
              <a:t> </a:t>
            </a:r>
            <a:r>
              <a:rPr b="1" lang="en" sz="1600">
                <a:solidFill>
                  <a:srgbClr val="008800"/>
                </a:solidFill>
              </a:rPr>
              <a:t>pass</a:t>
            </a:r>
            <a:r>
              <a:rPr lang="en" sz="1600">
                <a:solidFill>
                  <a:srgbClr val="333333"/>
                </a:solidFill>
              </a:rPr>
              <a:t> == </a:t>
            </a:r>
            <a:r>
              <a:rPr lang="en" sz="1600">
                <a:solidFill>
                  <a:srgbClr val="333333"/>
                </a:solidFill>
                <a:highlight>
                  <a:srgbClr val="FFF0F0"/>
                </a:highlight>
              </a:rPr>
              <a:t>"toor"</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lang="en" sz="1600">
                <a:solidFill>
                  <a:srgbClr val="333333"/>
                </a:solidFill>
                <a:highlight>
                  <a:srgbClr val="FFF0F0"/>
                </a:highlight>
              </a:rPr>
              <a:t>"Welcome, you have root access"</a:t>
            </a:r>
            <a:r>
              <a:rPr lang="en" sz="1600">
                <a:solidFill>
                  <a:srgbClr val="333333"/>
                </a:solidFill>
              </a:rPr>
              <a:t>)</a:t>
            </a:r>
            <a:endParaRPr sz="1600">
              <a:solidFill>
                <a:srgbClr val="333333"/>
              </a:solidFill>
            </a:endParaRPr>
          </a:p>
          <a:p>
            <a:pPr indent="0" lvl="0" marL="0" rtl="0" algn="l">
              <a:spcBef>
                <a:spcPts val="0"/>
              </a:spcBef>
              <a:spcAft>
                <a:spcPts val="0"/>
              </a:spcAft>
              <a:buNone/>
            </a:pPr>
            <a:r>
              <a:rPr b="1" lang="en" sz="1600">
                <a:solidFill>
                  <a:srgbClr val="008800"/>
                </a:solidFill>
              </a:rPr>
              <a:t>else</a:t>
            </a:r>
            <a:r>
              <a:rPr lang="en" sz="1600">
                <a:solidFill>
                  <a:srgbClr val="333333"/>
                </a:solidFill>
              </a:rPr>
              <a:t>:</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lang="en" sz="1600">
                <a:solidFill>
                  <a:srgbClr val="333333"/>
                </a:solidFill>
                <a:highlight>
                  <a:srgbClr val="FFF0F0"/>
                </a:highlight>
              </a:rPr>
              <a:t>"Wrong username or password"</a:t>
            </a:r>
            <a:r>
              <a:rPr lang="en" sz="1600">
                <a:solidFill>
                  <a:srgbClr val="333333"/>
                </a:solidFill>
              </a:rPr>
              <a:t>)</a:t>
            </a:r>
            <a:endParaRPr sz="1600">
              <a:solidFill>
                <a:srgbClr val="33333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1: Legal to Buy Redbull?</a:t>
            </a:r>
            <a:endParaRPr sz="2200">
              <a:solidFill>
                <a:srgbClr val="00B0B4"/>
              </a:solidFill>
            </a:endParaRPr>
          </a:p>
        </p:txBody>
      </p:sp>
      <p:sp>
        <p:nvSpPr>
          <p:cNvPr id="250" name="Google Shape;250;p28"/>
          <p:cNvSpPr txBox="1"/>
          <p:nvPr/>
        </p:nvSpPr>
        <p:spPr>
          <a:xfrm>
            <a:off x="485075" y="923950"/>
            <a:ext cx="5827200" cy="33123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Clr>
                <a:srgbClr val="003399"/>
              </a:buClr>
              <a:buSzPts val="2200"/>
              <a:buFont typeface="Noto Sans Symbols"/>
              <a:buAutoNum type="arabicPeriod"/>
            </a:pPr>
            <a:r>
              <a:rPr lang="en" sz="2200">
                <a:solidFill>
                  <a:srgbClr val="212121"/>
                </a:solidFill>
              </a:rPr>
              <a:t>Ask the User for </a:t>
            </a:r>
            <a:r>
              <a:rPr lang="en" sz="2200">
                <a:solidFill>
                  <a:srgbClr val="212121"/>
                </a:solidFill>
              </a:rPr>
              <a:t>their</a:t>
            </a:r>
            <a:r>
              <a:rPr lang="en" sz="2200">
                <a:solidFill>
                  <a:srgbClr val="212121"/>
                </a:solidFill>
              </a:rPr>
              <a:t> Age.</a:t>
            </a:r>
            <a:endParaRPr sz="2200">
              <a:solidFill>
                <a:srgbClr val="0C0C0C"/>
              </a:solidFill>
            </a:endParaRPr>
          </a:p>
          <a:p>
            <a:pPr indent="-457200" lvl="0" marL="457200" rtl="0" algn="l">
              <a:lnSpc>
                <a:spcPct val="115000"/>
              </a:lnSpc>
              <a:spcBef>
                <a:spcPts val="440"/>
              </a:spcBef>
              <a:spcAft>
                <a:spcPts val="0"/>
              </a:spcAft>
              <a:buClr>
                <a:srgbClr val="003399"/>
              </a:buClr>
              <a:buSzPts val="2200"/>
              <a:buFont typeface="Noto Sans Symbols"/>
              <a:buAutoNum type="arabicPeriod"/>
            </a:pPr>
            <a:r>
              <a:rPr lang="en" sz="2200">
                <a:solidFill>
                  <a:srgbClr val="212121"/>
                </a:solidFill>
              </a:rPr>
              <a:t>Perform casting to convert Step 1 to int from str. </a:t>
            </a:r>
            <a:endParaRPr sz="2200">
              <a:solidFill>
                <a:srgbClr val="0C0C0C"/>
              </a:solidFill>
            </a:endParaRPr>
          </a:p>
          <a:p>
            <a:pPr indent="-457200" lvl="0" marL="457200" rtl="0" algn="l">
              <a:lnSpc>
                <a:spcPct val="115000"/>
              </a:lnSpc>
              <a:spcBef>
                <a:spcPts val="440"/>
              </a:spcBef>
              <a:spcAft>
                <a:spcPts val="0"/>
              </a:spcAft>
              <a:buClr>
                <a:srgbClr val="003399"/>
              </a:buClr>
              <a:buSzPts val="2200"/>
              <a:buFont typeface="Noto Sans Symbols"/>
              <a:buAutoNum type="arabicPeriod"/>
            </a:pPr>
            <a:r>
              <a:rPr lang="en" sz="2200">
                <a:solidFill>
                  <a:srgbClr val="212121"/>
                </a:solidFill>
              </a:rPr>
              <a:t>Create an if-else statement to verify the age: ex 18 </a:t>
            </a:r>
            <a:endParaRPr sz="2200">
              <a:solidFill>
                <a:srgbClr val="0C0C0C"/>
              </a:solidFill>
            </a:endParaRPr>
          </a:p>
          <a:p>
            <a:pPr indent="-457200" lvl="0" marL="457200" rtl="0" algn="l">
              <a:lnSpc>
                <a:spcPct val="115000"/>
              </a:lnSpc>
              <a:spcBef>
                <a:spcPts val="440"/>
              </a:spcBef>
              <a:spcAft>
                <a:spcPts val="1200"/>
              </a:spcAft>
              <a:buClr>
                <a:srgbClr val="003399"/>
              </a:buClr>
              <a:buSzPts val="2200"/>
              <a:buFont typeface="Noto Sans Symbols"/>
              <a:buAutoNum type="arabicPeriod"/>
            </a:pPr>
            <a:r>
              <a:rPr lang="en" sz="2200">
                <a:solidFill>
                  <a:srgbClr val="212121"/>
                </a:solidFill>
              </a:rPr>
              <a:t>Print result to User if they are allowed or not to buy</a:t>
            </a:r>
            <a:endParaRPr sz="2200">
              <a:solidFill>
                <a:srgbClr val="0C0C0C"/>
              </a:solidFill>
            </a:endParaRPr>
          </a:p>
        </p:txBody>
      </p:sp>
      <p:pic>
        <p:nvPicPr>
          <p:cNvPr id="251" name="Google Shape;251;p28" title="RedBull | RedBull te da aaaalas | Mi Planeta Personal | Flickr"/>
          <p:cNvPicPr preferRelativeResize="0"/>
          <p:nvPr/>
        </p:nvPicPr>
        <p:blipFill rotWithShape="1">
          <a:blip r:embed="rId3">
            <a:alphaModFix/>
          </a:blip>
          <a:srcRect b="0" l="24156" r="29101" t="0"/>
          <a:stretch/>
        </p:blipFill>
        <p:spPr>
          <a:xfrm>
            <a:off x="6380900" y="1043325"/>
            <a:ext cx="2195574" cy="3133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9"/>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1: Legal to Buy Redbull?</a:t>
            </a:r>
            <a:endParaRPr sz="2400">
              <a:solidFill>
                <a:srgbClr val="00B0B4"/>
              </a:solidFill>
            </a:endParaRPr>
          </a:p>
        </p:txBody>
      </p:sp>
      <p:sp>
        <p:nvSpPr>
          <p:cNvPr id="257" name="Google Shape;257;p29"/>
          <p:cNvSpPr txBox="1"/>
          <p:nvPr/>
        </p:nvSpPr>
        <p:spPr>
          <a:xfrm>
            <a:off x="513074" y="1092825"/>
            <a:ext cx="7776300" cy="3312300"/>
          </a:xfrm>
          <a:prstGeom prst="rect">
            <a:avLst/>
          </a:prstGeom>
          <a:solidFill>
            <a:schemeClr val="lt2"/>
          </a:solid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2300">
                <a:solidFill>
                  <a:srgbClr val="333333"/>
                </a:solidFill>
                <a:latin typeface="Verdana"/>
                <a:ea typeface="Verdana"/>
                <a:cs typeface="Verdana"/>
                <a:sym typeface="Verdana"/>
              </a:rPr>
              <a:t>1</a:t>
            </a:r>
            <a:r>
              <a:rPr lang="en" sz="2300">
                <a:solidFill>
                  <a:srgbClr val="888888"/>
                </a:solidFill>
                <a:latin typeface="Verdana"/>
                <a:ea typeface="Verdana"/>
                <a:cs typeface="Verdana"/>
                <a:sym typeface="Verdana"/>
              </a:rPr>
              <a:t># Step 1 and 2</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2 age = </a:t>
            </a:r>
            <a:r>
              <a:rPr lang="en" sz="2300">
                <a:solidFill>
                  <a:srgbClr val="007020"/>
                </a:solidFill>
                <a:latin typeface="Verdana"/>
                <a:ea typeface="Verdana"/>
                <a:cs typeface="Verdana"/>
                <a:sym typeface="Verdana"/>
              </a:rPr>
              <a:t>int</a:t>
            </a:r>
            <a:r>
              <a:rPr lang="en" sz="2300">
                <a:solidFill>
                  <a:srgbClr val="333333"/>
                </a:solidFill>
                <a:latin typeface="Verdana"/>
                <a:ea typeface="Verdana"/>
                <a:cs typeface="Verdana"/>
                <a:sym typeface="Verdana"/>
              </a:rPr>
              <a:t>(</a:t>
            </a:r>
            <a:r>
              <a:rPr lang="en" sz="2300">
                <a:solidFill>
                  <a:srgbClr val="007020"/>
                </a:solidFill>
                <a:latin typeface="Verdana"/>
                <a:ea typeface="Verdana"/>
                <a:cs typeface="Verdana"/>
                <a:sym typeface="Verdana"/>
              </a:rPr>
              <a:t>input</a:t>
            </a:r>
            <a:r>
              <a:rPr lang="en" sz="2300">
                <a:solidFill>
                  <a:srgbClr val="333333"/>
                </a:solidFill>
                <a:latin typeface="Verdana"/>
                <a:ea typeface="Verdana"/>
                <a:cs typeface="Verdana"/>
                <a:sym typeface="Verdana"/>
              </a:rPr>
              <a:t>(</a:t>
            </a:r>
            <a:r>
              <a:rPr lang="en" sz="2300">
                <a:solidFill>
                  <a:srgbClr val="333333"/>
                </a:solidFill>
                <a:highlight>
                  <a:srgbClr val="FFF0F0"/>
                </a:highlight>
                <a:latin typeface="Verdana"/>
                <a:ea typeface="Verdana"/>
                <a:cs typeface="Verdana"/>
                <a:sym typeface="Verdana"/>
              </a:rPr>
              <a:t>"How old are you? "</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3 </a:t>
            </a:r>
            <a:r>
              <a:rPr lang="en" sz="2300">
                <a:solidFill>
                  <a:srgbClr val="888888"/>
                </a:solidFill>
                <a:latin typeface="Verdana"/>
                <a:ea typeface="Verdana"/>
                <a:cs typeface="Verdana"/>
                <a:sym typeface="Verdana"/>
              </a:rPr>
              <a:t># step 3 and 4</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4 </a:t>
            </a:r>
            <a:r>
              <a:rPr b="1" lang="en" sz="2300">
                <a:solidFill>
                  <a:srgbClr val="008800"/>
                </a:solidFill>
                <a:latin typeface="Verdana"/>
                <a:ea typeface="Verdana"/>
                <a:cs typeface="Verdana"/>
                <a:sym typeface="Verdana"/>
              </a:rPr>
              <a:t>if</a:t>
            </a:r>
            <a:r>
              <a:rPr lang="en" sz="2300">
                <a:solidFill>
                  <a:srgbClr val="333333"/>
                </a:solidFill>
                <a:latin typeface="Verdana"/>
                <a:ea typeface="Verdana"/>
                <a:cs typeface="Verdana"/>
                <a:sym typeface="Verdana"/>
              </a:rPr>
              <a:t> age &gt;= </a:t>
            </a:r>
            <a:r>
              <a:rPr b="1" lang="en" sz="2300">
                <a:solidFill>
                  <a:srgbClr val="0000DD"/>
                </a:solidFill>
                <a:latin typeface="Verdana"/>
                <a:ea typeface="Verdana"/>
                <a:cs typeface="Verdana"/>
                <a:sym typeface="Verdana"/>
              </a:rPr>
              <a:t>18</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5    </a:t>
            </a:r>
            <a:r>
              <a:rPr b="1" lang="en" sz="2300">
                <a:solidFill>
                  <a:srgbClr val="008800"/>
                </a:solidFill>
                <a:latin typeface="Verdana"/>
                <a:ea typeface="Verdana"/>
                <a:cs typeface="Verdana"/>
                <a:sym typeface="Verdana"/>
              </a:rPr>
              <a:t>print</a:t>
            </a:r>
            <a:r>
              <a:rPr lang="en" sz="2300">
                <a:solidFill>
                  <a:srgbClr val="333333"/>
                </a:solidFill>
                <a:latin typeface="Verdana"/>
                <a:ea typeface="Verdana"/>
                <a:cs typeface="Verdana"/>
                <a:sym typeface="Verdana"/>
              </a:rPr>
              <a:t>(</a:t>
            </a:r>
            <a:r>
              <a:rPr lang="en" sz="2300">
                <a:solidFill>
                  <a:srgbClr val="333333"/>
                </a:solidFill>
                <a:highlight>
                  <a:srgbClr val="FFF0F0"/>
                </a:highlight>
                <a:latin typeface="Verdana"/>
                <a:ea typeface="Verdana"/>
                <a:cs typeface="Verdana"/>
                <a:sym typeface="Verdana"/>
              </a:rPr>
              <a:t>"You can buy Red</a:t>
            </a:r>
            <a:r>
              <a:rPr lang="en" sz="2300">
                <a:solidFill>
                  <a:srgbClr val="333333"/>
                </a:solidFill>
                <a:highlight>
                  <a:srgbClr val="FFF0F0"/>
                </a:highlight>
                <a:latin typeface="Verdana"/>
                <a:ea typeface="Verdana"/>
                <a:cs typeface="Verdana"/>
                <a:sym typeface="Verdana"/>
              </a:rPr>
              <a:t>N</a:t>
            </a:r>
            <a:r>
              <a:rPr lang="en" sz="2300">
                <a:solidFill>
                  <a:srgbClr val="333333"/>
                </a:solidFill>
                <a:highlight>
                  <a:srgbClr val="FFF0F0"/>
                </a:highlight>
                <a:latin typeface="Verdana"/>
                <a:ea typeface="Verdana"/>
                <a:cs typeface="Verdana"/>
                <a:sym typeface="Verdana"/>
              </a:rPr>
              <a:t>ull"</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spcBef>
                <a:spcPts val="0"/>
              </a:spcBef>
              <a:spcAft>
                <a:spcPts val="0"/>
              </a:spcAft>
              <a:buNone/>
            </a:pPr>
            <a:r>
              <a:rPr lang="en" sz="2300">
                <a:solidFill>
                  <a:srgbClr val="333333"/>
                </a:solidFill>
                <a:latin typeface="Verdana"/>
                <a:ea typeface="Verdana"/>
                <a:cs typeface="Verdana"/>
                <a:sym typeface="Verdana"/>
              </a:rPr>
              <a:t>6 </a:t>
            </a:r>
            <a:r>
              <a:rPr b="1" lang="en" sz="2300">
                <a:solidFill>
                  <a:srgbClr val="008800"/>
                </a:solidFill>
                <a:latin typeface="Verdana"/>
                <a:ea typeface="Verdana"/>
                <a:cs typeface="Verdana"/>
                <a:sym typeface="Verdana"/>
              </a:rPr>
              <a:t>else</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lnSpc>
                <a:spcPct val="110795"/>
              </a:lnSpc>
              <a:spcBef>
                <a:spcPts val="0"/>
              </a:spcBef>
              <a:spcAft>
                <a:spcPts val="0"/>
              </a:spcAft>
              <a:buNone/>
            </a:pPr>
            <a:r>
              <a:rPr lang="en" sz="2300">
                <a:solidFill>
                  <a:srgbClr val="333333"/>
                </a:solidFill>
                <a:latin typeface="Verdana"/>
                <a:ea typeface="Verdana"/>
                <a:cs typeface="Verdana"/>
                <a:sym typeface="Verdana"/>
              </a:rPr>
              <a:t>7    </a:t>
            </a:r>
            <a:r>
              <a:rPr b="1" lang="en" sz="2300">
                <a:solidFill>
                  <a:srgbClr val="008800"/>
                </a:solidFill>
                <a:latin typeface="Verdana"/>
                <a:ea typeface="Verdana"/>
                <a:cs typeface="Verdana"/>
                <a:sym typeface="Verdana"/>
              </a:rPr>
              <a:t>print</a:t>
            </a:r>
            <a:r>
              <a:rPr lang="en" sz="2300">
                <a:solidFill>
                  <a:srgbClr val="333333"/>
                </a:solidFill>
                <a:latin typeface="Verdana"/>
                <a:ea typeface="Verdana"/>
                <a:cs typeface="Verdana"/>
                <a:sym typeface="Verdana"/>
              </a:rPr>
              <a:t>(</a:t>
            </a:r>
            <a:r>
              <a:rPr lang="en" sz="2300">
                <a:solidFill>
                  <a:srgbClr val="333333"/>
                </a:solidFill>
                <a:highlight>
                  <a:srgbClr val="FFF0F0"/>
                </a:highlight>
                <a:latin typeface="Verdana"/>
                <a:ea typeface="Verdana"/>
                <a:cs typeface="Verdana"/>
                <a:sym typeface="Verdana"/>
              </a:rPr>
              <a:t>"You are a minor so you can not buy it."</a:t>
            </a:r>
            <a:r>
              <a:rPr lang="en" sz="2300">
                <a:solidFill>
                  <a:srgbClr val="333333"/>
                </a:solidFill>
                <a:latin typeface="Verdana"/>
                <a:ea typeface="Verdana"/>
                <a:cs typeface="Verdana"/>
                <a:sym typeface="Verdana"/>
              </a:rPr>
              <a:t>)</a:t>
            </a:r>
            <a:endParaRPr sz="2300">
              <a:solidFill>
                <a:srgbClr val="333333"/>
              </a:solidFill>
              <a:latin typeface="Verdana"/>
              <a:ea typeface="Verdana"/>
              <a:cs typeface="Verdana"/>
              <a:sym typeface="Verdana"/>
            </a:endParaRPr>
          </a:p>
          <a:p>
            <a:pPr indent="0" lvl="0" marL="0" rtl="0" algn="l">
              <a:lnSpc>
                <a:spcPct val="110795"/>
              </a:lnSpc>
              <a:spcBef>
                <a:spcPts val="0"/>
              </a:spcBef>
              <a:spcAft>
                <a:spcPts val="0"/>
              </a:spcAft>
              <a:buNone/>
            </a:pPr>
            <a:r>
              <a:t/>
            </a:r>
            <a:endParaRPr sz="2300">
              <a:solidFill>
                <a:srgbClr val="333333"/>
              </a:solidFill>
              <a:latin typeface="Verdana"/>
              <a:ea typeface="Verdana"/>
              <a:cs typeface="Verdana"/>
              <a:sym typeface="Verdana"/>
            </a:endParaRPr>
          </a:p>
          <a:p>
            <a:pPr indent="0" lvl="0" marL="0" rtl="0" algn="l">
              <a:lnSpc>
                <a:spcPct val="110795"/>
              </a:lnSpc>
              <a:spcBef>
                <a:spcPts val="0"/>
              </a:spcBef>
              <a:spcAft>
                <a:spcPts val="0"/>
              </a:spcAft>
              <a:buNone/>
            </a:pPr>
            <a:r>
              <a:t/>
            </a:r>
            <a:endParaRPr sz="2300">
              <a:solidFill>
                <a:srgbClr val="333333"/>
              </a:solidFill>
              <a:latin typeface="Verdana"/>
              <a:ea typeface="Verdana"/>
              <a:cs typeface="Verdana"/>
              <a:sym typeface="Verdana"/>
            </a:endParaRPr>
          </a:p>
          <a:p>
            <a:pPr indent="0" lvl="0" marL="0" rtl="0" algn="l">
              <a:lnSpc>
                <a:spcPct val="115000"/>
              </a:lnSpc>
              <a:spcBef>
                <a:spcPts val="440"/>
              </a:spcBef>
              <a:spcAft>
                <a:spcPts val="1200"/>
              </a:spcAft>
              <a:buNone/>
            </a:pPr>
            <a:r>
              <a:t/>
            </a:r>
            <a:endParaRPr sz="2300">
              <a:solidFill>
                <a:srgbClr val="33333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Data Structures</a:t>
            </a:r>
            <a:endParaRPr sz="4500"/>
          </a:p>
        </p:txBody>
      </p:sp>
      <p:pic>
        <p:nvPicPr>
          <p:cNvPr id="263" name="Google Shape;263;p30"/>
          <p:cNvPicPr preferRelativeResize="0"/>
          <p:nvPr/>
        </p:nvPicPr>
        <p:blipFill>
          <a:blip r:embed="rId3">
            <a:alphaModFix/>
          </a:blip>
          <a:stretch>
            <a:fillRect/>
          </a:stretch>
        </p:blipFill>
        <p:spPr>
          <a:xfrm>
            <a:off x="4860349" y="452513"/>
            <a:ext cx="3112175" cy="42384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1"/>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List</a:t>
            </a:r>
            <a:endParaRPr sz="2200">
              <a:solidFill>
                <a:srgbClr val="00B0B4"/>
              </a:solidFill>
            </a:endParaRPr>
          </a:p>
        </p:txBody>
      </p:sp>
      <p:sp>
        <p:nvSpPr>
          <p:cNvPr id="269" name="Google Shape;269;p31"/>
          <p:cNvSpPr txBox="1"/>
          <p:nvPr/>
        </p:nvSpPr>
        <p:spPr>
          <a:xfrm>
            <a:off x="252150" y="858950"/>
            <a:ext cx="39168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Lists</a:t>
            </a:r>
            <a:endParaRPr sz="2000">
              <a:solidFill>
                <a:srgbClr val="212121"/>
              </a:solidFill>
            </a:endParaRPr>
          </a:p>
          <a:p>
            <a:pPr indent="-355599" lvl="1" marL="442594" rtl="0" algn="l">
              <a:lnSpc>
                <a:spcPct val="115000"/>
              </a:lnSpc>
              <a:spcBef>
                <a:spcPts val="360"/>
              </a:spcBef>
              <a:spcAft>
                <a:spcPts val="0"/>
              </a:spcAft>
              <a:buClr>
                <a:srgbClr val="00B0B4"/>
              </a:buClr>
              <a:buSzPts val="2000"/>
              <a:buFont typeface="Courier New"/>
              <a:buChar char="o"/>
            </a:pPr>
            <a:r>
              <a:rPr lang="en" sz="2000">
                <a:solidFill>
                  <a:srgbClr val="212121"/>
                </a:solidFill>
              </a:rPr>
              <a:t>Mutable - Read/Write</a:t>
            </a:r>
            <a:endParaRPr sz="2000">
              <a:solidFill>
                <a:srgbClr val="0C0C0C"/>
              </a:solidFill>
            </a:endParaRPr>
          </a:p>
          <a:p>
            <a:pPr indent="-355599" lvl="1" marL="442594" rtl="0" algn="l">
              <a:lnSpc>
                <a:spcPct val="115000"/>
              </a:lnSpc>
              <a:spcBef>
                <a:spcPts val="360"/>
              </a:spcBef>
              <a:spcAft>
                <a:spcPts val="0"/>
              </a:spcAft>
              <a:buClr>
                <a:srgbClr val="00B0B4"/>
              </a:buClr>
              <a:buSzPts val="2000"/>
              <a:buFont typeface="Courier New"/>
              <a:buChar char="o"/>
            </a:pPr>
            <a:r>
              <a:rPr lang="en" sz="2000">
                <a:solidFill>
                  <a:srgbClr val="212121"/>
                </a:solidFill>
              </a:rPr>
              <a:t>Start and End with [ ]</a:t>
            </a:r>
            <a:endParaRPr sz="2000">
              <a:solidFill>
                <a:srgbClr val="212121"/>
              </a:solidFill>
            </a:endParaRPr>
          </a:p>
          <a:p>
            <a:pPr indent="-355599" lvl="1" marL="442594" rtl="0" algn="l">
              <a:lnSpc>
                <a:spcPct val="115000"/>
              </a:lnSpc>
              <a:spcBef>
                <a:spcPts val="360"/>
              </a:spcBef>
              <a:spcAft>
                <a:spcPts val="0"/>
              </a:spcAft>
              <a:buClr>
                <a:srgbClr val="00B0B4"/>
              </a:buClr>
              <a:buSzPts val="2000"/>
              <a:buFont typeface="Courier New"/>
              <a:buChar char="o"/>
            </a:pPr>
            <a:r>
              <a:rPr lang="en" sz="2000">
                <a:solidFill>
                  <a:srgbClr val="212121"/>
                </a:solidFill>
              </a:rPr>
              <a:t>list1.append("Parrot") </a:t>
            </a:r>
            <a:endParaRPr sz="2000">
              <a:solidFill>
                <a:srgbClr val="0C0C0C"/>
              </a:solidFill>
            </a:endParaRPr>
          </a:p>
          <a:p>
            <a:pPr indent="-355599" lvl="1" marL="442594" rtl="0" algn="l">
              <a:lnSpc>
                <a:spcPct val="115000"/>
              </a:lnSpc>
              <a:spcBef>
                <a:spcPts val="360"/>
              </a:spcBef>
              <a:spcAft>
                <a:spcPts val="1200"/>
              </a:spcAft>
              <a:buClr>
                <a:srgbClr val="00B0B4"/>
              </a:buClr>
              <a:buSzPts val="2000"/>
              <a:buFont typeface="Courier New"/>
              <a:buChar char="o"/>
            </a:pPr>
            <a:r>
              <a:rPr lang="en" sz="2000">
                <a:solidFill>
                  <a:srgbClr val="212121"/>
                </a:solidFill>
              </a:rPr>
              <a:t>list1</a:t>
            </a:r>
            <a:r>
              <a:rPr lang="en" sz="2000">
                <a:solidFill>
                  <a:srgbClr val="212121"/>
                </a:solidFill>
              </a:rPr>
              <a:t>.remove("Cat")</a:t>
            </a:r>
            <a:endParaRPr sz="2000">
              <a:solidFill>
                <a:srgbClr val="0C0C0C"/>
              </a:solidFill>
            </a:endParaRPr>
          </a:p>
        </p:txBody>
      </p:sp>
      <p:sp>
        <p:nvSpPr>
          <p:cNvPr id="270" name="Google Shape;270;p31"/>
          <p:cNvSpPr txBox="1"/>
          <p:nvPr/>
        </p:nvSpPr>
        <p:spPr>
          <a:xfrm>
            <a:off x="4671175" y="926425"/>
            <a:ext cx="3881700" cy="3386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88888"/>
                </a:solidFill>
              </a:rPr>
              <a:t># Creating two lists</a:t>
            </a:r>
            <a:endParaRPr sz="1600">
              <a:solidFill>
                <a:srgbClr val="333333"/>
              </a:solidFill>
            </a:endParaRPr>
          </a:p>
          <a:p>
            <a:pPr indent="0" lvl="0" marL="0" rtl="0" algn="l">
              <a:spcBef>
                <a:spcPts val="0"/>
              </a:spcBef>
              <a:spcAft>
                <a:spcPts val="0"/>
              </a:spcAft>
              <a:buNone/>
            </a:pPr>
            <a:r>
              <a:rPr lang="en" sz="1600">
                <a:solidFill>
                  <a:srgbClr val="333333"/>
                </a:solidFill>
              </a:rPr>
              <a:t>list1 = [</a:t>
            </a:r>
            <a:r>
              <a:rPr b="1" lang="en" sz="1600">
                <a:solidFill>
                  <a:srgbClr val="0000DD"/>
                </a:solidFill>
              </a:rPr>
              <a:t>10</a:t>
            </a:r>
            <a:r>
              <a:rPr lang="en" sz="1600">
                <a:solidFill>
                  <a:srgbClr val="333333"/>
                </a:solidFill>
              </a:rPr>
              <a:t>, </a:t>
            </a:r>
            <a:r>
              <a:rPr b="1" lang="en" sz="1600">
                <a:solidFill>
                  <a:srgbClr val="0000DD"/>
                </a:solidFill>
              </a:rPr>
              <a:t>20</a:t>
            </a:r>
            <a:r>
              <a:rPr lang="en" sz="1600">
                <a:solidFill>
                  <a:srgbClr val="333333"/>
                </a:solidFill>
              </a:rPr>
              <a:t>, </a:t>
            </a:r>
            <a:r>
              <a:rPr b="1" lang="en" sz="1600">
                <a:solidFill>
                  <a:srgbClr val="0000DD"/>
                </a:solidFill>
              </a:rPr>
              <a:t>30</a:t>
            </a:r>
            <a:r>
              <a:rPr lang="en" sz="1600">
                <a:solidFill>
                  <a:srgbClr val="333333"/>
                </a:solidFill>
              </a:rPr>
              <a:t>, </a:t>
            </a:r>
            <a:r>
              <a:rPr b="1" lang="en" sz="1600">
                <a:solidFill>
                  <a:srgbClr val="0000DD"/>
                </a:solidFill>
              </a:rPr>
              <a:t>40</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888888"/>
                </a:solidFill>
              </a:rPr>
              <a:t># Printing the first and last elements of each list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"First element of list1:"</a:t>
            </a:r>
            <a:r>
              <a:rPr lang="en" sz="1600">
                <a:solidFill>
                  <a:srgbClr val="333333"/>
                </a:solidFill>
              </a:rPr>
              <a:t>, list1[</a:t>
            </a:r>
            <a:r>
              <a:rPr b="1" lang="en" sz="1600">
                <a:solidFill>
                  <a:srgbClr val="0000DD"/>
                </a:solidFill>
              </a:rPr>
              <a:t>0</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"Last element of list1:"</a:t>
            </a:r>
            <a:r>
              <a:rPr lang="en" sz="1600">
                <a:solidFill>
                  <a:srgbClr val="333333"/>
                </a:solidFill>
              </a:rPr>
              <a:t>, list1[-</a:t>
            </a:r>
            <a:r>
              <a:rPr b="1" lang="en" sz="1600">
                <a:solidFill>
                  <a:srgbClr val="0000DD"/>
                </a:solidFill>
              </a:rPr>
              <a:t>1</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"Last element of list1:"</a:t>
            </a:r>
            <a:r>
              <a:rPr lang="en" sz="1600">
                <a:solidFill>
                  <a:srgbClr val="333333"/>
                </a:solidFill>
              </a:rPr>
              <a:t>, list1[</a:t>
            </a:r>
            <a:r>
              <a:rPr b="1" lang="en" sz="1600">
                <a:solidFill>
                  <a:srgbClr val="0000DD"/>
                </a:solidFill>
              </a:rPr>
              <a:t>3</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b="1" lang="en" sz="1600">
                <a:solidFill>
                  <a:srgbClr val="0000DD"/>
                </a:solidFill>
              </a:rPr>
              <a:t>10</a:t>
            </a:r>
            <a:endParaRPr sz="1600">
              <a:solidFill>
                <a:srgbClr val="333333"/>
              </a:solidFill>
            </a:endParaRPr>
          </a:p>
          <a:p>
            <a:pPr indent="0" lvl="0" marL="0" rtl="0" algn="l">
              <a:spcBef>
                <a:spcPts val="0"/>
              </a:spcBef>
              <a:spcAft>
                <a:spcPts val="0"/>
              </a:spcAft>
              <a:buNone/>
            </a:pPr>
            <a:r>
              <a:rPr b="1" lang="en" sz="1600">
                <a:solidFill>
                  <a:srgbClr val="0000DD"/>
                </a:solidFill>
              </a:rPr>
              <a:t>40</a:t>
            </a:r>
            <a:endParaRPr sz="1600">
              <a:solidFill>
                <a:srgbClr val="333333"/>
              </a:solidFill>
            </a:endParaRPr>
          </a:p>
          <a:p>
            <a:pPr indent="0" lvl="0" marL="0" rtl="0" algn="l">
              <a:lnSpc>
                <a:spcPct val="110795"/>
              </a:lnSpc>
              <a:spcBef>
                <a:spcPts val="0"/>
              </a:spcBef>
              <a:spcAft>
                <a:spcPts val="0"/>
              </a:spcAft>
              <a:buNone/>
            </a:pPr>
            <a:r>
              <a:rPr b="1" lang="en" sz="1600">
                <a:solidFill>
                  <a:srgbClr val="0000DD"/>
                </a:solidFill>
              </a:rPr>
              <a:t>40</a:t>
            </a:r>
            <a:endParaRPr b="1" sz="1600">
              <a:solidFill>
                <a:srgbClr val="0000D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2"/>
          <p:cNvSpPr txBox="1"/>
          <p:nvPr/>
        </p:nvSpPr>
        <p:spPr>
          <a:xfrm>
            <a:off x="633500" y="323569"/>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Tuples</a:t>
            </a:r>
            <a:endParaRPr sz="2200">
              <a:solidFill>
                <a:srgbClr val="00B0B4"/>
              </a:solidFill>
            </a:endParaRPr>
          </a:p>
        </p:txBody>
      </p:sp>
      <p:sp>
        <p:nvSpPr>
          <p:cNvPr id="276" name="Google Shape;276;p32"/>
          <p:cNvSpPr txBox="1"/>
          <p:nvPr/>
        </p:nvSpPr>
        <p:spPr>
          <a:xfrm>
            <a:off x="252149" y="924715"/>
            <a:ext cx="39696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Tuple</a:t>
            </a:r>
            <a:endParaRPr sz="2000">
              <a:solidFill>
                <a:srgbClr val="212121"/>
              </a:solidFill>
            </a:endParaRPr>
          </a:p>
          <a:p>
            <a:pPr indent="-342899"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Immutable - Read Only</a:t>
            </a:r>
            <a:endParaRPr sz="1800">
              <a:solidFill>
                <a:srgbClr val="212121"/>
              </a:solidFill>
            </a:endParaRPr>
          </a:p>
          <a:p>
            <a:pPr indent="-342899" lvl="1" marL="442594" rtl="0" algn="l">
              <a:lnSpc>
                <a:spcPct val="115000"/>
              </a:lnSpc>
              <a:spcBef>
                <a:spcPts val="360"/>
              </a:spcBef>
              <a:spcAft>
                <a:spcPts val="1200"/>
              </a:spcAft>
              <a:buClr>
                <a:srgbClr val="00B0B4"/>
              </a:buClr>
              <a:buSzPts val="1800"/>
              <a:buFont typeface="Courier New"/>
              <a:buChar char="o"/>
            </a:pPr>
            <a:r>
              <a:rPr lang="en" sz="1800">
                <a:solidFill>
                  <a:srgbClr val="212121"/>
                </a:solidFill>
              </a:rPr>
              <a:t>Start and End with ( ) </a:t>
            </a:r>
            <a:endParaRPr sz="1800">
              <a:solidFill>
                <a:srgbClr val="212121"/>
              </a:solidFill>
            </a:endParaRPr>
          </a:p>
        </p:txBody>
      </p:sp>
      <p:sp>
        <p:nvSpPr>
          <p:cNvPr id="277" name="Google Shape;277;p32"/>
          <p:cNvSpPr txBox="1"/>
          <p:nvPr/>
        </p:nvSpPr>
        <p:spPr>
          <a:xfrm>
            <a:off x="4671175" y="926425"/>
            <a:ext cx="3881700" cy="3386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88888"/>
                </a:solidFill>
              </a:rPr>
              <a:t># Creating two lists</a:t>
            </a:r>
            <a:endParaRPr sz="1600">
              <a:solidFill>
                <a:srgbClr val="333333"/>
              </a:solidFill>
            </a:endParaRPr>
          </a:p>
          <a:p>
            <a:pPr indent="0" lvl="0" marL="0" rtl="0" algn="l">
              <a:spcBef>
                <a:spcPts val="0"/>
              </a:spcBef>
              <a:spcAft>
                <a:spcPts val="0"/>
              </a:spcAft>
              <a:buNone/>
            </a:pPr>
            <a:r>
              <a:rPr lang="en" sz="1600">
                <a:solidFill>
                  <a:srgbClr val="333333"/>
                </a:solidFill>
              </a:rPr>
              <a:t>tuple1 = [</a:t>
            </a:r>
            <a:r>
              <a:rPr b="1" lang="en" sz="1600">
                <a:solidFill>
                  <a:srgbClr val="0000DD"/>
                </a:solidFill>
              </a:rPr>
              <a:t>10</a:t>
            </a:r>
            <a:r>
              <a:rPr lang="en" sz="1600">
                <a:solidFill>
                  <a:srgbClr val="333333"/>
                </a:solidFill>
              </a:rPr>
              <a:t>, </a:t>
            </a:r>
            <a:r>
              <a:rPr b="1" lang="en" sz="1600">
                <a:solidFill>
                  <a:srgbClr val="0000DD"/>
                </a:solidFill>
              </a:rPr>
              <a:t>20</a:t>
            </a:r>
            <a:r>
              <a:rPr lang="en" sz="1600">
                <a:solidFill>
                  <a:srgbClr val="333333"/>
                </a:solidFill>
              </a:rPr>
              <a:t>, </a:t>
            </a:r>
            <a:r>
              <a:rPr b="1" lang="en" sz="1600">
                <a:solidFill>
                  <a:srgbClr val="0000DD"/>
                </a:solidFill>
              </a:rPr>
              <a:t>30</a:t>
            </a:r>
            <a:r>
              <a:rPr lang="en" sz="1600">
                <a:solidFill>
                  <a:srgbClr val="333333"/>
                </a:solidFill>
              </a:rPr>
              <a:t>, </a:t>
            </a:r>
            <a:r>
              <a:rPr b="1" lang="en" sz="1600">
                <a:solidFill>
                  <a:srgbClr val="0000DD"/>
                </a:solidFill>
              </a:rPr>
              <a:t>40</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888888"/>
                </a:solidFill>
              </a:rPr>
              <a:t># Printing the first and last elements of each list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"First element of tuple1:"</a:t>
            </a:r>
            <a:r>
              <a:rPr lang="en" sz="1600">
                <a:solidFill>
                  <a:srgbClr val="333333"/>
                </a:solidFill>
              </a:rPr>
              <a:t>, list1[</a:t>
            </a:r>
            <a:r>
              <a:rPr b="1" lang="en" sz="1600">
                <a:solidFill>
                  <a:srgbClr val="0000DD"/>
                </a:solidFill>
              </a:rPr>
              <a:t>0</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"Last element of </a:t>
            </a:r>
            <a:r>
              <a:rPr lang="en" sz="1600">
                <a:solidFill>
                  <a:srgbClr val="333333"/>
                </a:solidFill>
                <a:highlight>
                  <a:srgbClr val="FFF0F0"/>
                </a:highlight>
              </a:rPr>
              <a:t>tuple1</a:t>
            </a:r>
            <a:r>
              <a:rPr lang="en" sz="1600">
                <a:solidFill>
                  <a:srgbClr val="333333"/>
                </a:solidFill>
                <a:highlight>
                  <a:srgbClr val="FFF0F0"/>
                </a:highlight>
              </a:rPr>
              <a:t>:"</a:t>
            </a:r>
            <a:r>
              <a:rPr lang="en" sz="1600">
                <a:solidFill>
                  <a:srgbClr val="333333"/>
                </a:solidFill>
              </a:rPr>
              <a:t>, list1[-</a:t>
            </a:r>
            <a:r>
              <a:rPr b="1" lang="en" sz="1600">
                <a:solidFill>
                  <a:srgbClr val="0000DD"/>
                </a:solidFill>
              </a:rPr>
              <a:t>1</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"Last element of </a:t>
            </a:r>
            <a:r>
              <a:rPr lang="en" sz="1600">
                <a:solidFill>
                  <a:srgbClr val="333333"/>
                </a:solidFill>
                <a:highlight>
                  <a:srgbClr val="FFF0F0"/>
                </a:highlight>
              </a:rPr>
              <a:t>tuple1</a:t>
            </a:r>
            <a:r>
              <a:rPr lang="en" sz="1600">
                <a:solidFill>
                  <a:srgbClr val="333333"/>
                </a:solidFill>
                <a:highlight>
                  <a:srgbClr val="FFF0F0"/>
                </a:highlight>
              </a:rPr>
              <a:t>:"</a:t>
            </a:r>
            <a:r>
              <a:rPr lang="en" sz="1600">
                <a:solidFill>
                  <a:srgbClr val="333333"/>
                </a:solidFill>
              </a:rPr>
              <a:t>, list1[</a:t>
            </a:r>
            <a:r>
              <a:rPr b="1" lang="en" sz="1600">
                <a:solidFill>
                  <a:srgbClr val="0000DD"/>
                </a:solidFill>
              </a:rPr>
              <a:t>3</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b="1" lang="en" sz="1600">
                <a:solidFill>
                  <a:srgbClr val="0000DD"/>
                </a:solidFill>
              </a:rPr>
              <a:t>10</a:t>
            </a:r>
            <a:endParaRPr sz="1600">
              <a:solidFill>
                <a:srgbClr val="333333"/>
              </a:solidFill>
            </a:endParaRPr>
          </a:p>
          <a:p>
            <a:pPr indent="0" lvl="0" marL="0" rtl="0" algn="l">
              <a:spcBef>
                <a:spcPts val="0"/>
              </a:spcBef>
              <a:spcAft>
                <a:spcPts val="0"/>
              </a:spcAft>
              <a:buNone/>
            </a:pPr>
            <a:r>
              <a:rPr b="1" lang="en" sz="1600">
                <a:solidFill>
                  <a:srgbClr val="0000DD"/>
                </a:solidFill>
              </a:rPr>
              <a:t>40</a:t>
            </a:r>
            <a:endParaRPr sz="1600">
              <a:solidFill>
                <a:srgbClr val="333333"/>
              </a:solidFill>
            </a:endParaRPr>
          </a:p>
          <a:p>
            <a:pPr indent="0" lvl="0" marL="0" rtl="0" algn="l">
              <a:lnSpc>
                <a:spcPct val="110795"/>
              </a:lnSpc>
              <a:spcBef>
                <a:spcPts val="0"/>
              </a:spcBef>
              <a:spcAft>
                <a:spcPts val="0"/>
              </a:spcAft>
              <a:buNone/>
            </a:pPr>
            <a:r>
              <a:rPr b="1" lang="en" sz="1600">
                <a:solidFill>
                  <a:srgbClr val="0000DD"/>
                </a:solidFill>
              </a:rPr>
              <a:t>40</a:t>
            </a:r>
            <a:endParaRPr b="1" sz="1600">
              <a:solidFill>
                <a:srgbClr val="0000D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669300" y="238300"/>
            <a:ext cx="7805400" cy="9141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Maks Derevencha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0" name="Google Shape;150;p15"/>
          <p:cNvSpPr txBox="1"/>
          <p:nvPr>
            <p:ph idx="4294967295" type="body"/>
          </p:nvPr>
        </p:nvSpPr>
        <p:spPr>
          <a:xfrm>
            <a:off x="128250" y="827700"/>
            <a:ext cx="8040000" cy="4315800"/>
          </a:xfrm>
          <a:prstGeom prst="rect">
            <a:avLst/>
          </a:prstGeom>
        </p:spPr>
        <p:txBody>
          <a:bodyPr anchorCtr="0" anchor="t" bIns="91425" lIns="91425" spcFirstLastPara="1" rIns="91425" wrap="square" tIns="91425">
            <a:noAutofit/>
          </a:bodyPr>
          <a:lstStyle/>
          <a:p>
            <a:pPr indent="-330200" lvl="0" marL="457200" rtl="0" algn="l">
              <a:lnSpc>
                <a:spcPct val="145000"/>
              </a:lnSpc>
              <a:spcBef>
                <a:spcPts val="0"/>
              </a:spcBef>
              <a:spcAft>
                <a:spcPts val="0"/>
              </a:spcAft>
              <a:buSzPts val="1600"/>
              <a:buFont typeface="Arial"/>
              <a:buChar char="●"/>
            </a:pPr>
            <a:r>
              <a:rPr lang="en" sz="1600">
                <a:latin typeface="Arial"/>
                <a:ea typeface="Arial"/>
                <a:cs typeface="Arial"/>
                <a:sym typeface="Arial"/>
              </a:rPr>
              <a:t>Live in Florida, 2 Kids, Fishing, Flying Airplanes, 3D Printing</a:t>
            </a:r>
            <a:endParaRPr sz="1600">
              <a:latin typeface="Arial"/>
              <a:ea typeface="Arial"/>
              <a:cs typeface="Arial"/>
              <a:sym typeface="Arial"/>
            </a:endParaRPr>
          </a:p>
          <a:p>
            <a:pPr indent="-330200" lvl="0" marL="457200" rtl="0" algn="l">
              <a:lnSpc>
                <a:spcPct val="145000"/>
              </a:lnSpc>
              <a:spcBef>
                <a:spcPts val="0"/>
              </a:spcBef>
              <a:spcAft>
                <a:spcPts val="0"/>
              </a:spcAft>
              <a:buSzPts val="1600"/>
              <a:buFont typeface="Arial"/>
              <a:buChar char="●"/>
            </a:pPr>
            <a:r>
              <a:rPr b="1" lang="en" sz="1600">
                <a:latin typeface="Arial"/>
                <a:ea typeface="Arial"/>
                <a:cs typeface="Arial"/>
                <a:sym typeface="Arial"/>
              </a:rPr>
              <a:t>Prior Companies: </a:t>
            </a:r>
            <a:r>
              <a:rPr lang="en" sz="1600">
                <a:latin typeface="Arial"/>
                <a:ea typeface="Arial"/>
                <a:cs typeface="Arial"/>
                <a:sym typeface="Arial"/>
              </a:rPr>
              <a:t>AWS, Goldman Sachs, Citi Group, Epic/Riot Games,  Domestic/International Governments &amp; Militaries</a:t>
            </a:r>
            <a:endParaRPr sz="1600">
              <a:latin typeface="Arial"/>
              <a:ea typeface="Arial"/>
              <a:cs typeface="Arial"/>
              <a:sym typeface="Arial"/>
            </a:endParaRPr>
          </a:p>
          <a:p>
            <a:pPr indent="-330200" lvl="0" marL="457200" rtl="0" algn="l">
              <a:lnSpc>
                <a:spcPct val="145000"/>
              </a:lnSpc>
              <a:spcBef>
                <a:spcPts val="0"/>
              </a:spcBef>
              <a:spcAft>
                <a:spcPts val="0"/>
              </a:spcAft>
              <a:buSzPts val="1600"/>
              <a:buFont typeface="Arial"/>
              <a:buChar char="●"/>
            </a:pPr>
            <a:r>
              <a:rPr b="1" lang="en" sz="1600">
                <a:latin typeface="Arial"/>
                <a:ea typeface="Arial"/>
                <a:cs typeface="Arial"/>
                <a:sym typeface="Arial"/>
              </a:rPr>
              <a:t>Roles</a:t>
            </a:r>
            <a:r>
              <a:rPr lang="en" sz="1600">
                <a:latin typeface="Arial"/>
                <a:ea typeface="Arial"/>
                <a:cs typeface="Arial"/>
                <a:sym typeface="Arial"/>
              </a:rPr>
              <a:t>: CISO, Incident Response, Malware, Forensics, etc</a:t>
            </a:r>
            <a:endParaRPr sz="1600">
              <a:latin typeface="Arial"/>
              <a:ea typeface="Arial"/>
              <a:cs typeface="Arial"/>
              <a:sym typeface="Arial"/>
            </a:endParaRPr>
          </a:p>
          <a:p>
            <a:pPr indent="-330200" lvl="0" marL="457200" rtl="0" algn="l">
              <a:lnSpc>
                <a:spcPct val="145000"/>
              </a:lnSpc>
              <a:spcBef>
                <a:spcPts val="0"/>
              </a:spcBef>
              <a:spcAft>
                <a:spcPts val="0"/>
              </a:spcAft>
              <a:buSzPts val="1600"/>
              <a:buFont typeface="Arial"/>
              <a:buChar char="●"/>
            </a:pPr>
            <a:r>
              <a:rPr lang="en" sz="1600">
                <a:latin typeface="Arial"/>
                <a:ea typeface="Arial"/>
                <a:cs typeface="Arial"/>
                <a:sym typeface="Arial"/>
              </a:rPr>
              <a:t>14 years in Cyber Security</a:t>
            </a:r>
            <a:endParaRPr sz="1600">
              <a:latin typeface="Arial"/>
              <a:ea typeface="Arial"/>
              <a:cs typeface="Arial"/>
              <a:sym typeface="Arial"/>
            </a:endParaRPr>
          </a:p>
          <a:p>
            <a:pPr indent="-330200" lvl="0" marL="457200" rtl="0" algn="l">
              <a:lnSpc>
                <a:spcPct val="145000"/>
              </a:lnSpc>
              <a:spcBef>
                <a:spcPts val="0"/>
              </a:spcBef>
              <a:spcAft>
                <a:spcPts val="0"/>
              </a:spcAft>
              <a:buSzPts val="1600"/>
              <a:buFont typeface="Arial"/>
              <a:buChar char="●"/>
            </a:pPr>
            <a:r>
              <a:rPr lang="en" sz="1600">
                <a:latin typeface="Arial"/>
                <a:ea typeface="Arial"/>
                <a:cs typeface="Arial"/>
                <a:sym typeface="Arial"/>
              </a:rPr>
              <a:t>Cyber Security Adjunct Professor at various </a:t>
            </a:r>
            <a:r>
              <a:rPr lang="en" sz="1600">
                <a:latin typeface="Arial"/>
                <a:ea typeface="Arial"/>
                <a:cs typeface="Arial"/>
                <a:sym typeface="Arial"/>
              </a:rPr>
              <a:t>Universities</a:t>
            </a:r>
            <a:endParaRPr sz="1600">
              <a:latin typeface="Arial"/>
              <a:ea typeface="Arial"/>
              <a:cs typeface="Arial"/>
              <a:sym typeface="Arial"/>
            </a:endParaRPr>
          </a:p>
        </p:txBody>
      </p:sp>
      <p:pic>
        <p:nvPicPr>
          <p:cNvPr id="151" name="Google Shape;151;p15"/>
          <p:cNvPicPr preferRelativeResize="0"/>
          <p:nvPr/>
        </p:nvPicPr>
        <p:blipFill>
          <a:blip r:embed="rId3">
            <a:alphaModFix/>
          </a:blip>
          <a:stretch>
            <a:fillRect/>
          </a:stretch>
        </p:blipFill>
        <p:spPr>
          <a:xfrm rot="5400000">
            <a:off x="3376090" y="1723425"/>
            <a:ext cx="1825711" cy="4455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3"/>
          <p:cNvSpPr txBox="1"/>
          <p:nvPr/>
        </p:nvSpPr>
        <p:spPr>
          <a:xfrm>
            <a:off x="633500" y="355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Dictionary</a:t>
            </a:r>
            <a:endParaRPr sz="2200">
              <a:solidFill>
                <a:srgbClr val="00B0B4"/>
              </a:solidFill>
            </a:endParaRPr>
          </a:p>
        </p:txBody>
      </p:sp>
      <p:sp>
        <p:nvSpPr>
          <p:cNvPr id="283" name="Google Shape;283;p33"/>
          <p:cNvSpPr txBox="1"/>
          <p:nvPr/>
        </p:nvSpPr>
        <p:spPr>
          <a:xfrm>
            <a:off x="291276" y="915600"/>
            <a:ext cx="49737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Dictionary</a:t>
            </a:r>
            <a:endParaRPr sz="2000">
              <a:solidFill>
                <a:srgbClr val="212121"/>
              </a:solidFill>
            </a:endParaRPr>
          </a:p>
          <a:p>
            <a:pPr indent="-342899"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Start and End with { }</a:t>
            </a:r>
            <a:endParaRPr sz="1800">
              <a:solidFill>
                <a:srgbClr val="212121"/>
              </a:solidFill>
            </a:endParaRPr>
          </a:p>
          <a:p>
            <a:pPr indent="-342899"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Separate Keys and Values with colon : </a:t>
            </a:r>
            <a:endParaRPr sz="2200">
              <a:solidFill>
                <a:srgbClr val="0C0C0C"/>
              </a:solidFill>
            </a:endParaRPr>
          </a:p>
          <a:p>
            <a:pPr indent="-342899"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personDict[“weight”] = 88</a:t>
            </a:r>
            <a:endParaRPr sz="2200">
              <a:solidFill>
                <a:srgbClr val="0C0C0C"/>
              </a:solidFill>
            </a:endParaRPr>
          </a:p>
          <a:p>
            <a:pPr indent="-342899" lvl="1" marL="442594" rtl="0" algn="l">
              <a:lnSpc>
                <a:spcPct val="115000"/>
              </a:lnSpc>
              <a:spcBef>
                <a:spcPts val="360"/>
              </a:spcBef>
              <a:spcAft>
                <a:spcPts val="1200"/>
              </a:spcAft>
              <a:buClr>
                <a:srgbClr val="00B0B4"/>
              </a:buClr>
              <a:buSzPts val="1800"/>
              <a:buFont typeface="Courier New"/>
              <a:buChar char="o"/>
            </a:pPr>
            <a:r>
              <a:rPr lang="en" sz="1800">
                <a:solidFill>
                  <a:srgbClr val="212121"/>
                </a:solidFill>
              </a:rPr>
              <a:t>del personDict(“age”)</a:t>
            </a:r>
            <a:endParaRPr sz="2200">
              <a:solidFill>
                <a:srgbClr val="0C0C0C"/>
              </a:solidFill>
            </a:endParaRPr>
          </a:p>
        </p:txBody>
      </p:sp>
      <p:sp>
        <p:nvSpPr>
          <p:cNvPr id="284" name="Google Shape;284;p33"/>
          <p:cNvSpPr txBox="1"/>
          <p:nvPr/>
        </p:nvSpPr>
        <p:spPr>
          <a:xfrm>
            <a:off x="1996325" y="2968400"/>
            <a:ext cx="6419400" cy="1662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33333"/>
                </a:solidFill>
              </a:rPr>
              <a:t>dictionary1 = {</a:t>
            </a:r>
            <a:r>
              <a:rPr lang="en" sz="1600">
                <a:solidFill>
                  <a:srgbClr val="333333"/>
                </a:solidFill>
                <a:highlight>
                  <a:srgbClr val="FFF0F0"/>
                </a:highlight>
              </a:rPr>
              <a:t>"San Diego"</a:t>
            </a:r>
            <a:r>
              <a:rPr lang="en" sz="1600">
                <a:solidFill>
                  <a:srgbClr val="333333"/>
                </a:solidFill>
              </a:rPr>
              <a:t>: </a:t>
            </a:r>
            <a:r>
              <a:rPr lang="en" sz="1600">
                <a:solidFill>
                  <a:srgbClr val="333333"/>
                </a:solidFill>
                <a:highlight>
                  <a:srgbClr val="FFF0F0"/>
                </a:highlight>
              </a:rPr>
              <a:t>"California"</a:t>
            </a:r>
            <a:r>
              <a:rPr lang="en" sz="1600">
                <a:solidFill>
                  <a:srgbClr val="333333"/>
                </a:solidFill>
              </a:rPr>
              <a:t>, </a:t>
            </a:r>
            <a:r>
              <a:rPr lang="en" sz="1600">
                <a:solidFill>
                  <a:srgbClr val="333333"/>
                </a:solidFill>
                <a:highlight>
                  <a:srgbClr val="FFF0F0"/>
                </a:highlight>
              </a:rPr>
              <a:t>"Date"</a:t>
            </a:r>
            <a:r>
              <a:rPr lang="en" sz="1600">
                <a:solidFill>
                  <a:srgbClr val="333333"/>
                </a:solidFill>
              </a:rPr>
              <a:t>: </a:t>
            </a:r>
            <a:r>
              <a:rPr lang="en" sz="1600">
                <a:solidFill>
                  <a:srgbClr val="333333"/>
                </a:solidFill>
                <a:highlight>
                  <a:srgbClr val="FFF0F0"/>
                </a:highlight>
              </a:rPr>
              <a:t>"April 30th 2023"</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(dictionary1)</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(dictionary1[</a:t>
            </a:r>
            <a:r>
              <a:rPr lang="en" sz="1600">
                <a:solidFill>
                  <a:srgbClr val="333333"/>
                </a:solidFill>
                <a:highlight>
                  <a:srgbClr val="FFF0F0"/>
                </a:highlight>
              </a:rPr>
              <a:t>"San Diego"</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333333"/>
                </a:solidFill>
              </a:rPr>
              <a:t>{</a:t>
            </a:r>
            <a:r>
              <a:rPr lang="en" sz="1600">
                <a:solidFill>
                  <a:srgbClr val="333333"/>
                </a:solidFill>
                <a:highlight>
                  <a:srgbClr val="FFF0F0"/>
                </a:highlight>
              </a:rPr>
              <a:t>'San Diego'</a:t>
            </a:r>
            <a:r>
              <a:rPr lang="en" sz="1600">
                <a:solidFill>
                  <a:srgbClr val="333333"/>
                </a:solidFill>
              </a:rPr>
              <a:t>: </a:t>
            </a:r>
            <a:r>
              <a:rPr lang="en" sz="1600">
                <a:solidFill>
                  <a:srgbClr val="333333"/>
                </a:solidFill>
                <a:highlight>
                  <a:srgbClr val="FFF0F0"/>
                </a:highlight>
              </a:rPr>
              <a:t>'California'</a:t>
            </a:r>
            <a:r>
              <a:rPr lang="en" sz="1600">
                <a:solidFill>
                  <a:srgbClr val="333333"/>
                </a:solidFill>
              </a:rPr>
              <a:t>, </a:t>
            </a:r>
            <a:r>
              <a:rPr lang="en" sz="1600">
                <a:solidFill>
                  <a:srgbClr val="333333"/>
                </a:solidFill>
                <a:highlight>
                  <a:srgbClr val="FFF0F0"/>
                </a:highlight>
              </a:rPr>
              <a:t>'Date'</a:t>
            </a:r>
            <a:r>
              <a:rPr lang="en" sz="1600">
                <a:solidFill>
                  <a:srgbClr val="333333"/>
                </a:solidFill>
              </a:rPr>
              <a:t>: </a:t>
            </a:r>
            <a:r>
              <a:rPr lang="en" sz="1600">
                <a:solidFill>
                  <a:srgbClr val="333333"/>
                </a:solidFill>
                <a:highlight>
                  <a:srgbClr val="FFF0F0"/>
                </a:highlight>
              </a:rPr>
              <a:t>'April 30th 2023'</a:t>
            </a:r>
            <a:r>
              <a:rPr lang="en" sz="1600">
                <a:solidFill>
                  <a:srgbClr val="333333"/>
                </a:solidFill>
              </a:rPr>
              <a:t>}</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California</a:t>
            </a:r>
            <a:endParaRPr sz="1600">
              <a:solidFill>
                <a:srgbClr val="333333"/>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4"/>
          <p:cNvSpPr txBox="1"/>
          <p:nvPr/>
        </p:nvSpPr>
        <p:spPr>
          <a:xfrm>
            <a:off x="633500" y="355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2: Services and Ports</a:t>
            </a:r>
            <a:endParaRPr sz="2200">
              <a:solidFill>
                <a:srgbClr val="00B0B4"/>
              </a:solidFill>
            </a:endParaRPr>
          </a:p>
        </p:txBody>
      </p:sp>
      <p:sp>
        <p:nvSpPr>
          <p:cNvPr id="290" name="Google Shape;290;p34"/>
          <p:cNvSpPr txBox="1"/>
          <p:nvPr/>
        </p:nvSpPr>
        <p:spPr>
          <a:xfrm>
            <a:off x="252150" y="956150"/>
            <a:ext cx="5457900" cy="3312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212121"/>
              </a:buClr>
              <a:buSzPts val="2000"/>
              <a:buAutoNum type="arabicPeriod"/>
            </a:pPr>
            <a:r>
              <a:rPr lang="en" sz="2000">
                <a:solidFill>
                  <a:srgbClr val="212121"/>
                </a:solidFill>
              </a:rPr>
              <a:t>Set up a dictionary with services and their port numbers. </a:t>
            </a:r>
            <a:endParaRPr sz="2000">
              <a:solidFill>
                <a:srgbClr val="212121"/>
              </a:solidFill>
            </a:endParaRPr>
          </a:p>
          <a:p>
            <a:pPr indent="-355600" lvl="0" marL="457200" rtl="0" algn="l">
              <a:lnSpc>
                <a:spcPct val="115000"/>
              </a:lnSpc>
              <a:spcBef>
                <a:spcPts val="0"/>
              </a:spcBef>
              <a:spcAft>
                <a:spcPts val="0"/>
              </a:spcAft>
              <a:buClr>
                <a:srgbClr val="212121"/>
              </a:buClr>
              <a:buSzPts val="2000"/>
              <a:buAutoNum type="arabicPeriod"/>
            </a:pPr>
            <a:r>
              <a:rPr lang="en" sz="2000">
                <a:solidFill>
                  <a:srgbClr val="212121"/>
                </a:solidFill>
              </a:rPr>
              <a:t>Create a statement that asks the user for a service name. </a:t>
            </a:r>
            <a:endParaRPr sz="2000">
              <a:solidFill>
                <a:srgbClr val="212121"/>
              </a:solidFill>
            </a:endParaRPr>
          </a:p>
          <a:p>
            <a:pPr indent="-355600" lvl="0" marL="457200" rtl="0" algn="l">
              <a:lnSpc>
                <a:spcPct val="115000"/>
              </a:lnSpc>
              <a:spcBef>
                <a:spcPts val="0"/>
              </a:spcBef>
              <a:spcAft>
                <a:spcPts val="0"/>
              </a:spcAft>
              <a:buClr>
                <a:srgbClr val="212121"/>
              </a:buClr>
              <a:buSzPts val="2000"/>
              <a:buAutoNum type="arabicPeriod"/>
            </a:pPr>
            <a:r>
              <a:rPr lang="en" sz="2000">
                <a:solidFill>
                  <a:srgbClr val="212121"/>
                </a:solidFill>
              </a:rPr>
              <a:t>Print the specified service and port number.</a:t>
            </a:r>
            <a:endParaRPr sz="2000">
              <a:solidFill>
                <a:srgbClr val="212121"/>
              </a:solidFill>
            </a:endParaRPr>
          </a:p>
          <a:p>
            <a:pPr indent="0" lvl="0" marL="0" rtl="0" algn="l">
              <a:lnSpc>
                <a:spcPct val="115000"/>
              </a:lnSpc>
              <a:spcBef>
                <a:spcPts val="0"/>
              </a:spcBef>
              <a:spcAft>
                <a:spcPts val="0"/>
              </a:spcAft>
              <a:buNone/>
            </a:pPr>
            <a:r>
              <a:t/>
            </a:r>
            <a:endParaRPr sz="2000">
              <a:solidFill>
                <a:srgbClr val="212121"/>
              </a:solidFill>
            </a:endParaRPr>
          </a:p>
        </p:txBody>
      </p:sp>
      <p:pic>
        <p:nvPicPr>
          <p:cNvPr id="291" name="Google Shape;291;p34"/>
          <p:cNvPicPr preferRelativeResize="0"/>
          <p:nvPr/>
        </p:nvPicPr>
        <p:blipFill>
          <a:blip r:embed="rId3">
            <a:alphaModFix/>
          </a:blip>
          <a:stretch>
            <a:fillRect/>
          </a:stretch>
        </p:blipFill>
        <p:spPr>
          <a:xfrm>
            <a:off x="5418625" y="2498132"/>
            <a:ext cx="3129150" cy="208466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5"/>
          <p:cNvSpPr txBox="1"/>
          <p:nvPr/>
        </p:nvSpPr>
        <p:spPr>
          <a:xfrm>
            <a:off x="633500" y="355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2: Services and Ports</a:t>
            </a:r>
            <a:endParaRPr sz="2400">
              <a:solidFill>
                <a:srgbClr val="00B0B4"/>
              </a:solidFill>
            </a:endParaRPr>
          </a:p>
        </p:txBody>
      </p:sp>
      <p:sp>
        <p:nvSpPr>
          <p:cNvPr id="297" name="Google Shape;297;p35"/>
          <p:cNvSpPr txBox="1"/>
          <p:nvPr/>
        </p:nvSpPr>
        <p:spPr>
          <a:xfrm>
            <a:off x="252151" y="956150"/>
            <a:ext cx="3931800" cy="3312300"/>
          </a:xfrm>
          <a:prstGeom prst="rect">
            <a:avLst/>
          </a:prstGeom>
          <a:noFill/>
          <a:ln>
            <a:noFill/>
          </a:ln>
        </p:spPr>
        <p:txBody>
          <a:bodyPr anchorCtr="0" anchor="t" bIns="45700" lIns="91425" spcFirstLastPara="1" rIns="91425" wrap="square" tIns="45700">
            <a:noAutofit/>
          </a:bodyPr>
          <a:lstStyle/>
          <a:p>
            <a:pPr indent="-323850" lvl="0" marL="457200" rtl="0" algn="l">
              <a:lnSpc>
                <a:spcPct val="115000"/>
              </a:lnSpc>
              <a:spcBef>
                <a:spcPts val="0"/>
              </a:spcBef>
              <a:spcAft>
                <a:spcPts val="0"/>
              </a:spcAft>
              <a:buClr>
                <a:srgbClr val="696969"/>
              </a:buClr>
              <a:buSzPts val="1500"/>
              <a:buAutoNum type="arabicPeriod"/>
            </a:pPr>
            <a:r>
              <a:rPr lang="en" sz="1500">
                <a:solidFill>
                  <a:srgbClr val="696969"/>
                </a:solidFill>
                <a:highlight>
                  <a:srgbClr val="FFFFFF"/>
                </a:highlight>
              </a:rPr>
              <a:t># Dictionary of services and their port numbers</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services </a:t>
            </a:r>
            <a:r>
              <a:rPr lang="en" sz="1500">
                <a:solidFill>
                  <a:srgbClr val="808030"/>
                </a:solidFill>
                <a:highlight>
                  <a:srgbClr val="FFFFFF"/>
                </a:highlight>
              </a:rPr>
              <a:t>=</a:t>
            </a:r>
            <a:r>
              <a:rPr lang="en" sz="1500">
                <a:highlight>
                  <a:srgbClr val="FFFFFF"/>
                </a:highlight>
              </a:rPr>
              <a:t> </a:t>
            </a:r>
            <a:r>
              <a:rPr lang="en" sz="1500">
                <a:solidFill>
                  <a:srgbClr val="80008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    </a:t>
            </a:r>
            <a:r>
              <a:rPr lang="en" sz="1500">
                <a:solidFill>
                  <a:srgbClr val="800000"/>
                </a:solidFill>
                <a:highlight>
                  <a:srgbClr val="FFFFFF"/>
                </a:highlight>
              </a:rPr>
              <a:t>"</a:t>
            </a:r>
            <a:r>
              <a:rPr lang="en" sz="1500">
                <a:solidFill>
                  <a:srgbClr val="0000E6"/>
                </a:solidFill>
                <a:highlight>
                  <a:srgbClr val="FFFFFF"/>
                </a:highlight>
              </a:rPr>
              <a:t>http</a:t>
            </a:r>
            <a:r>
              <a:rPr lang="en" sz="1500">
                <a:solidFill>
                  <a:srgbClr val="800000"/>
                </a:solidFill>
                <a:highlight>
                  <a:srgbClr val="FFFFFF"/>
                </a:highlight>
              </a:rPr>
              <a:t>"</a:t>
            </a:r>
            <a:r>
              <a:rPr lang="en" sz="1500">
                <a:solidFill>
                  <a:srgbClr val="808030"/>
                </a:solidFill>
                <a:highlight>
                  <a:srgbClr val="FFFFFF"/>
                </a:highlight>
              </a:rPr>
              <a:t>:</a:t>
            </a:r>
            <a:r>
              <a:rPr lang="en" sz="1500">
                <a:highlight>
                  <a:srgbClr val="FFFFFF"/>
                </a:highlight>
              </a:rPr>
              <a:t> </a:t>
            </a:r>
            <a:r>
              <a:rPr lang="en" sz="1500">
                <a:solidFill>
                  <a:srgbClr val="008C00"/>
                </a:solidFill>
                <a:highlight>
                  <a:srgbClr val="FFFFFF"/>
                </a:highlight>
              </a:rPr>
              <a:t>80</a:t>
            </a:r>
            <a:r>
              <a:rPr lang="en" sz="1500">
                <a:solidFill>
                  <a:srgbClr val="80803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    </a:t>
            </a:r>
            <a:r>
              <a:rPr lang="en" sz="1500">
                <a:solidFill>
                  <a:srgbClr val="800000"/>
                </a:solidFill>
                <a:highlight>
                  <a:srgbClr val="FFFFFF"/>
                </a:highlight>
              </a:rPr>
              <a:t>"</a:t>
            </a:r>
            <a:r>
              <a:rPr lang="en" sz="1500">
                <a:solidFill>
                  <a:srgbClr val="0000E6"/>
                </a:solidFill>
                <a:highlight>
                  <a:srgbClr val="FFFFFF"/>
                </a:highlight>
              </a:rPr>
              <a:t>https</a:t>
            </a:r>
            <a:r>
              <a:rPr lang="en" sz="1500">
                <a:solidFill>
                  <a:srgbClr val="800000"/>
                </a:solidFill>
                <a:highlight>
                  <a:srgbClr val="FFFFFF"/>
                </a:highlight>
              </a:rPr>
              <a:t>"</a:t>
            </a:r>
            <a:r>
              <a:rPr lang="en" sz="1500">
                <a:solidFill>
                  <a:srgbClr val="808030"/>
                </a:solidFill>
                <a:highlight>
                  <a:srgbClr val="FFFFFF"/>
                </a:highlight>
              </a:rPr>
              <a:t>:</a:t>
            </a:r>
            <a:r>
              <a:rPr lang="en" sz="1500">
                <a:highlight>
                  <a:srgbClr val="FFFFFF"/>
                </a:highlight>
              </a:rPr>
              <a:t> </a:t>
            </a:r>
            <a:r>
              <a:rPr lang="en" sz="1500">
                <a:solidFill>
                  <a:srgbClr val="008C00"/>
                </a:solidFill>
                <a:highlight>
                  <a:srgbClr val="FFFFFF"/>
                </a:highlight>
              </a:rPr>
              <a:t>443</a:t>
            </a:r>
            <a:r>
              <a:rPr lang="en" sz="1500">
                <a:solidFill>
                  <a:srgbClr val="80803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    </a:t>
            </a:r>
            <a:r>
              <a:rPr lang="en" sz="1500">
                <a:solidFill>
                  <a:srgbClr val="800000"/>
                </a:solidFill>
                <a:highlight>
                  <a:srgbClr val="FFFFFF"/>
                </a:highlight>
              </a:rPr>
              <a:t>"</a:t>
            </a:r>
            <a:r>
              <a:rPr lang="en" sz="1500">
                <a:solidFill>
                  <a:srgbClr val="0000E6"/>
                </a:solidFill>
                <a:highlight>
                  <a:srgbClr val="FFFFFF"/>
                </a:highlight>
              </a:rPr>
              <a:t>ftp</a:t>
            </a:r>
            <a:r>
              <a:rPr lang="en" sz="1500">
                <a:solidFill>
                  <a:srgbClr val="800000"/>
                </a:solidFill>
                <a:highlight>
                  <a:srgbClr val="FFFFFF"/>
                </a:highlight>
              </a:rPr>
              <a:t>"</a:t>
            </a:r>
            <a:r>
              <a:rPr lang="en" sz="1500">
                <a:solidFill>
                  <a:srgbClr val="808030"/>
                </a:solidFill>
                <a:highlight>
                  <a:srgbClr val="FFFFFF"/>
                </a:highlight>
              </a:rPr>
              <a:t>:</a:t>
            </a:r>
            <a:r>
              <a:rPr lang="en" sz="1500">
                <a:highlight>
                  <a:srgbClr val="FFFFFF"/>
                </a:highlight>
              </a:rPr>
              <a:t> </a:t>
            </a:r>
            <a:r>
              <a:rPr lang="en" sz="1500">
                <a:solidFill>
                  <a:srgbClr val="008C00"/>
                </a:solidFill>
                <a:highlight>
                  <a:srgbClr val="FFFFFF"/>
                </a:highlight>
              </a:rPr>
              <a:t>21</a:t>
            </a:r>
            <a:r>
              <a:rPr lang="en" sz="1500">
                <a:solidFill>
                  <a:srgbClr val="80803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    </a:t>
            </a:r>
            <a:r>
              <a:rPr lang="en" sz="1500">
                <a:solidFill>
                  <a:srgbClr val="800000"/>
                </a:solidFill>
                <a:highlight>
                  <a:srgbClr val="FFFFFF"/>
                </a:highlight>
              </a:rPr>
              <a:t>"</a:t>
            </a:r>
            <a:r>
              <a:rPr lang="en" sz="1500">
                <a:solidFill>
                  <a:srgbClr val="0000E6"/>
                </a:solidFill>
                <a:highlight>
                  <a:srgbClr val="FFFFFF"/>
                </a:highlight>
              </a:rPr>
              <a:t>ssh</a:t>
            </a:r>
            <a:r>
              <a:rPr lang="en" sz="1500">
                <a:solidFill>
                  <a:srgbClr val="800000"/>
                </a:solidFill>
                <a:highlight>
                  <a:srgbClr val="FFFFFF"/>
                </a:highlight>
              </a:rPr>
              <a:t>"</a:t>
            </a:r>
            <a:r>
              <a:rPr lang="en" sz="1500">
                <a:solidFill>
                  <a:srgbClr val="808030"/>
                </a:solidFill>
                <a:highlight>
                  <a:srgbClr val="FFFFFF"/>
                </a:highlight>
              </a:rPr>
              <a:t>:</a:t>
            </a:r>
            <a:r>
              <a:rPr lang="en" sz="1500">
                <a:highlight>
                  <a:srgbClr val="FFFFFF"/>
                </a:highlight>
              </a:rPr>
              <a:t> </a:t>
            </a:r>
            <a:r>
              <a:rPr lang="en" sz="1500">
                <a:solidFill>
                  <a:srgbClr val="008C00"/>
                </a:solidFill>
                <a:highlight>
                  <a:srgbClr val="FFFFFF"/>
                </a:highlight>
              </a:rPr>
              <a:t>22</a:t>
            </a:r>
            <a:r>
              <a:rPr lang="en" sz="1500">
                <a:solidFill>
                  <a:srgbClr val="80803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    </a:t>
            </a:r>
            <a:r>
              <a:rPr lang="en" sz="1500">
                <a:solidFill>
                  <a:srgbClr val="800000"/>
                </a:solidFill>
                <a:highlight>
                  <a:srgbClr val="FFFFFF"/>
                </a:highlight>
              </a:rPr>
              <a:t>"</a:t>
            </a:r>
            <a:r>
              <a:rPr lang="en" sz="1500">
                <a:solidFill>
                  <a:srgbClr val="0000E6"/>
                </a:solidFill>
                <a:highlight>
                  <a:srgbClr val="FFFFFF"/>
                </a:highlight>
              </a:rPr>
              <a:t>smtp</a:t>
            </a:r>
            <a:r>
              <a:rPr lang="en" sz="1500">
                <a:solidFill>
                  <a:srgbClr val="800000"/>
                </a:solidFill>
                <a:highlight>
                  <a:srgbClr val="FFFFFF"/>
                </a:highlight>
              </a:rPr>
              <a:t>"</a:t>
            </a:r>
            <a:r>
              <a:rPr lang="en" sz="1500">
                <a:solidFill>
                  <a:srgbClr val="808030"/>
                </a:solidFill>
                <a:highlight>
                  <a:srgbClr val="FFFFFF"/>
                </a:highlight>
              </a:rPr>
              <a:t>:</a:t>
            </a:r>
            <a:r>
              <a:rPr lang="en" sz="1500">
                <a:highlight>
                  <a:srgbClr val="FFFFFF"/>
                </a:highlight>
              </a:rPr>
              <a:t> </a:t>
            </a:r>
            <a:r>
              <a:rPr lang="en" sz="1500">
                <a:solidFill>
                  <a:srgbClr val="008C00"/>
                </a:solidFill>
                <a:highlight>
                  <a:srgbClr val="FFFFFF"/>
                </a:highlight>
              </a:rPr>
              <a:t>25</a:t>
            </a:r>
            <a:r>
              <a:rPr lang="en" sz="1500">
                <a:solidFill>
                  <a:srgbClr val="80803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    </a:t>
            </a:r>
            <a:r>
              <a:rPr lang="en" sz="1500">
                <a:solidFill>
                  <a:srgbClr val="800000"/>
                </a:solidFill>
                <a:highlight>
                  <a:srgbClr val="FFFFFF"/>
                </a:highlight>
              </a:rPr>
              <a:t>"</a:t>
            </a:r>
            <a:r>
              <a:rPr lang="en" sz="1500">
                <a:solidFill>
                  <a:srgbClr val="0000E6"/>
                </a:solidFill>
                <a:highlight>
                  <a:srgbClr val="FFFFFF"/>
                </a:highlight>
              </a:rPr>
              <a:t>dns</a:t>
            </a:r>
            <a:r>
              <a:rPr lang="en" sz="1500">
                <a:solidFill>
                  <a:srgbClr val="800000"/>
                </a:solidFill>
                <a:highlight>
                  <a:srgbClr val="FFFFFF"/>
                </a:highlight>
              </a:rPr>
              <a:t>"</a:t>
            </a:r>
            <a:r>
              <a:rPr lang="en" sz="1500">
                <a:solidFill>
                  <a:srgbClr val="808030"/>
                </a:solidFill>
                <a:highlight>
                  <a:srgbClr val="FFFFFF"/>
                </a:highlight>
              </a:rPr>
              <a:t>:</a:t>
            </a:r>
            <a:r>
              <a:rPr lang="en" sz="1500">
                <a:highlight>
                  <a:srgbClr val="FFFFFF"/>
                </a:highlight>
              </a:rPr>
              <a:t> </a:t>
            </a:r>
            <a:r>
              <a:rPr lang="en" sz="1500">
                <a:solidFill>
                  <a:srgbClr val="008C00"/>
                </a:solidFill>
                <a:highlight>
                  <a:srgbClr val="FFFFFF"/>
                </a:highlight>
              </a:rPr>
              <a:t>53</a:t>
            </a:r>
            <a:r>
              <a:rPr lang="en" sz="1500">
                <a:highlight>
                  <a:srgbClr val="FFFFFF"/>
                </a:highlight>
              </a:rPr>
              <a:t> </a:t>
            </a:r>
            <a:r>
              <a:rPr lang="en" sz="1500">
                <a:solidFill>
                  <a:srgbClr val="80008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t/>
            </a:r>
            <a:endParaRPr sz="1500">
              <a:highlight>
                <a:srgbClr val="FFFFFF"/>
              </a:highlight>
            </a:endParaRPr>
          </a:p>
          <a:p>
            <a:pPr indent="-323850" lvl="0" marL="457200" rtl="0" algn="l">
              <a:lnSpc>
                <a:spcPct val="115000"/>
              </a:lnSpc>
              <a:spcBef>
                <a:spcPts val="0"/>
              </a:spcBef>
              <a:spcAft>
                <a:spcPts val="0"/>
              </a:spcAft>
              <a:buClr>
                <a:srgbClr val="696969"/>
              </a:buClr>
              <a:buSzPts val="1500"/>
              <a:buAutoNum type="arabicPeriod"/>
            </a:pPr>
            <a:r>
              <a:rPr lang="en" sz="1500">
                <a:solidFill>
                  <a:srgbClr val="696969"/>
                </a:solidFill>
                <a:highlight>
                  <a:srgbClr val="FFFFFF"/>
                </a:highlight>
              </a:rPr>
              <a:t># Ask the user for a service name</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service_name </a:t>
            </a:r>
            <a:r>
              <a:rPr lang="en" sz="1500">
                <a:solidFill>
                  <a:srgbClr val="808030"/>
                </a:solidFill>
                <a:highlight>
                  <a:srgbClr val="FFFFFF"/>
                </a:highlight>
              </a:rPr>
              <a:t>=</a:t>
            </a:r>
            <a:r>
              <a:rPr lang="en" sz="1500">
                <a:highlight>
                  <a:srgbClr val="FFFFFF"/>
                </a:highlight>
              </a:rPr>
              <a:t> </a:t>
            </a:r>
            <a:r>
              <a:rPr lang="en" sz="1500">
                <a:solidFill>
                  <a:srgbClr val="400000"/>
                </a:solidFill>
                <a:highlight>
                  <a:srgbClr val="FFFFFF"/>
                </a:highlight>
              </a:rPr>
              <a:t>input</a:t>
            </a:r>
            <a:r>
              <a:rPr lang="en" sz="1500">
                <a:solidFill>
                  <a:srgbClr val="808030"/>
                </a:solidFill>
                <a:highlight>
                  <a:srgbClr val="FFFFFF"/>
                </a:highlight>
              </a:rPr>
              <a:t>(</a:t>
            </a:r>
            <a:r>
              <a:rPr lang="en" sz="1500">
                <a:solidFill>
                  <a:srgbClr val="800000"/>
                </a:solidFill>
                <a:highlight>
                  <a:srgbClr val="FFFFFF"/>
                </a:highlight>
              </a:rPr>
              <a:t>"</a:t>
            </a:r>
            <a:r>
              <a:rPr lang="en" sz="1500">
                <a:solidFill>
                  <a:srgbClr val="0000E6"/>
                </a:solidFill>
                <a:highlight>
                  <a:srgbClr val="FFFFFF"/>
                </a:highlight>
              </a:rPr>
              <a:t>Enter a service name: </a:t>
            </a:r>
            <a:r>
              <a:rPr lang="en" sz="1500">
                <a:solidFill>
                  <a:srgbClr val="800000"/>
                </a:solidFill>
                <a:highlight>
                  <a:srgbClr val="FFFFFF"/>
                </a:highlight>
              </a:rPr>
              <a:t>"</a:t>
            </a:r>
            <a:r>
              <a:rPr lang="en" sz="1500">
                <a:solidFill>
                  <a:srgbClr val="808030"/>
                </a:solidFill>
                <a:highlight>
                  <a:srgbClr val="FFFFFF"/>
                </a:highlight>
              </a:rPr>
              <a:t>)</a:t>
            </a:r>
            <a:endParaRPr sz="1500">
              <a:solidFill>
                <a:srgbClr val="696969"/>
              </a:solidFill>
              <a:highlight>
                <a:srgbClr val="FFFFFF"/>
              </a:highlight>
            </a:endParaRPr>
          </a:p>
        </p:txBody>
      </p:sp>
      <p:sp>
        <p:nvSpPr>
          <p:cNvPr id="298" name="Google Shape;298;p35"/>
          <p:cNvSpPr txBox="1"/>
          <p:nvPr/>
        </p:nvSpPr>
        <p:spPr>
          <a:xfrm>
            <a:off x="3992000" y="1016425"/>
            <a:ext cx="4729200" cy="3312300"/>
          </a:xfrm>
          <a:prstGeom prst="rect">
            <a:avLst/>
          </a:prstGeom>
          <a:noFill/>
          <a:ln>
            <a:noFill/>
          </a:ln>
        </p:spPr>
        <p:txBody>
          <a:bodyPr anchorCtr="0" anchor="t" bIns="45700" lIns="91425" spcFirstLastPara="1" rIns="91425" wrap="square" tIns="45700">
            <a:noAutofit/>
          </a:bodyPr>
          <a:lstStyle/>
          <a:p>
            <a:pPr indent="-323850" lvl="0" marL="457200" rtl="0" algn="l">
              <a:lnSpc>
                <a:spcPct val="115000"/>
              </a:lnSpc>
              <a:spcBef>
                <a:spcPts val="0"/>
              </a:spcBef>
              <a:spcAft>
                <a:spcPts val="0"/>
              </a:spcAft>
              <a:buClr>
                <a:srgbClr val="696969"/>
              </a:buClr>
              <a:buSzPts val="1500"/>
              <a:buAutoNum type="arabicPeriod"/>
            </a:pPr>
            <a:r>
              <a:rPr lang="en" sz="1500">
                <a:solidFill>
                  <a:srgbClr val="696969"/>
                </a:solidFill>
                <a:highlight>
                  <a:srgbClr val="FFFFFF"/>
                </a:highlight>
              </a:rPr>
              <a:t># Check if the service name exists in the dictionary</a:t>
            </a:r>
            <a:endParaRPr sz="1500">
              <a:highlight>
                <a:srgbClr val="FFFFFF"/>
              </a:highlight>
            </a:endParaRPr>
          </a:p>
          <a:p>
            <a:pPr indent="-323850" lvl="0" marL="457200" rtl="0" algn="l">
              <a:lnSpc>
                <a:spcPct val="115000"/>
              </a:lnSpc>
              <a:spcBef>
                <a:spcPts val="0"/>
              </a:spcBef>
              <a:spcAft>
                <a:spcPts val="0"/>
              </a:spcAft>
              <a:buSzPts val="1500"/>
              <a:buAutoNum type="arabicPeriod"/>
            </a:pPr>
            <a:r>
              <a:rPr b="1" lang="en" sz="1500">
                <a:solidFill>
                  <a:srgbClr val="800000"/>
                </a:solidFill>
                <a:highlight>
                  <a:srgbClr val="FFFFFF"/>
                </a:highlight>
              </a:rPr>
              <a:t>if</a:t>
            </a:r>
            <a:r>
              <a:rPr lang="en" sz="1500">
                <a:highlight>
                  <a:srgbClr val="FFFFFF"/>
                </a:highlight>
              </a:rPr>
              <a:t> service_name </a:t>
            </a:r>
            <a:r>
              <a:rPr b="1" lang="en" sz="1500">
                <a:solidFill>
                  <a:srgbClr val="800000"/>
                </a:solidFill>
                <a:highlight>
                  <a:srgbClr val="FFFFFF"/>
                </a:highlight>
              </a:rPr>
              <a:t>in</a:t>
            </a:r>
            <a:r>
              <a:rPr lang="en" sz="1500">
                <a:highlight>
                  <a:srgbClr val="FFFFFF"/>
                </a:highlight>
              </a:rPr>
              <a:t> services</a:t>
            </a:r>
            <a:r>
              <a:rPr lang="en" sz="1500">
                <a:solidFill>
                  <a:srgbClr val="80803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    </a:t>
            </a:r>
            <a:r>
              <a:rPr b="1" lang="en" sz="1500">
                <a:solidFill>
                  <a:srgbClr val="800000"/>
                </a:solidFill>
                <a:highlight>
                  <a:srgbClr val="FFFFFF"/>
                </a:highlight>
              </a:rPr>
              <a:t>print</a:t>
            </a:r>
            <a:r>
              <a:rPr lang="en" sz="1500">
                <a:solidFill>
                  <a:srgbClr val="808030"/>
                </a:solidFill>
                <a:highlight>
                  <a:srgbClr val="FFFFFF"/>
                </a:highlight>
              </a:rPr>
              <a:t>(</a:t>
            </a:r>
            <a:r>
              <a:rPr lang="en" sz="1500">
                <a:solidFill>
                  <a:srgbClr val="800000"/>
                </a:solidFill>
                <a:highlight>
                  <a:srgbClr val="FFFFFF"/>
                </a:highlight>
              </a:rPr>
              <a:t>"</a:t>
            </a:r>
            <a:r>
              <a:rPr lang="en" sz="1500">
                <a:solidFill>
                  <a:srgbClr val="0000E6"/>
                </a:solidFill>
                <a:highlight>
                  <a:srgbClr val="FFFFFF"/>
                </a:highlight>
              </a:rPr>
              <a:t>Service:</a:t>
            </a:r>
            <a:r>
              <a:rPr lang="en" sz="1500">
                <a:solidFill>
                  <a:srgbClr val="800000"/>
                </a:solidFill>
                <a:highlight>
                  <a:srgbClr val="FFFFFF"/>
                </a:highlight>
              </a:rPr>
              <a:t>"</a:t>
            </a:r>
            <a:r>
              <a:rPr lang="en" sz="1500">
                <a:solidFill>
                  <a:srgbClr val="808030"/>
                </a:solidFill>
                <a:highlight>
                  <a:srgbClr val="FFFFFF"/>
                </a:highlight>
              </a:rPr>
              <a:t>,</a:t>
            </a:r>
            <a:r>
              <a:rPr lang="en" sz="1500">
                <a:highlight>
                  <a:srgbClr val="FFFFFF"/>
                </a:highlight>
              </a:rPr>
              <a:t> service_name</a:t>
            </a:r>
            <a:r>
              <a:rPr lang="en" sz="1500">
                <a:solidFill>
                  <a:srgbClr val="80803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    </a:t>
            </a:r>
            <a:r>
              <a:rPr b="1" lang="en" sz="1500">
                <a:solidFill>
                  <a:srgbClr val="800000"/>
                </a:solidFill>
                <a:highlight>
                  <a:srgbClr val="FFFFFF"/>
                </a:highlight>
              </a:rPr>
              <a:t>print</a:t>
            </a:r>
            <a:r>
              <a:rPr lang="en" sz="1500">
                <a:solidFill>
                  <a:srgbClr val="808030"/>
                </a:solidFill>
                <a:highlight>
                  <a:srgbClr val="FFFFFF"/>
                </a:highlight>
              </a:rPr>
              <a:t>(</a:t>
            </a:r>
            <a:r>
              <a:rPr lang="en" sz="1500">
                <a:solidFill>
                  <a:srgbClr val="800000"/>
                </a:solidFill>
                <a:highlight>
                  <a:srgbClr val="FFFFFF"/>
                </a:highlight>
              </a:rPr>
              <a:t>"</a:t>
            </a:r>
            <a:r>
              <a:rPr lang="en" sz="1500">
                <a:solidFill>
                  <a:srgbClr val="0000E6"/>
                </a:solidFill>
                <a:highlight>
                  <a:srgbClr val="FFFFFF"/>
                </a:highlight>
              </a:rPr>
              <a:t>Port number:</a:t>
            </a:r>
            <a:r>
              <a:rPr lang="en" sz="1500">
                <a:solidFill>
                  <a:srgbClr val="800000"/>
                </a:solidFill>
                <a:highlight>
                  <a:srgbClr val="FFFFFF"/>
                </a:highlight>
              </a:rPr>
              <a:t>"</a:t>
            </a:r>
            <a:r>
              <a:rPr lang="en" sz="1500">
                <a:solidFill>
                  <a:srgbClr val="808030"/>
                </a:solidFill>
                <a:highlight>
                  <a:srgbClr val="FFFFFF"/>
                </a:highlight>
              </a:rPr>
              <a:t>,</a:t>
            </a:r>
            <a:r>
              <a:rPr lang="en" sz="1500">
                <a:highlight>
                  <a:srgbClr val="FFFFFF"/>
                </a:highlight>
              </a:rPr>
              <a:t>services</a:t>
            </a:r>
            <a:r>
              <a:rPr lang="en" sz="1500">
                <a:solidFill>
                  <a:srgbClr val="808030"/>
                </a:solidFill>
                <a:highlight>
                  <a:srgbClr val="FFFFFF"/>
                </a:highlight>
              </a:rPr>
              <a:t>[</a:t>
            </a:r>
            <a:r>
              <a:rPr lang="en" sz="1500">
                <a:highlight>
                  <a:srgbClr val="FFFFFF"/>
                </a:highlight>
              </a:rPr>
              <a:t>service_name</a:t>
            </a:r>
            <a:r>
              <a:rPr lang="en" sz="1500">
                <a:solidFill>
                  <a:srgbClr val="80803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b="1" lang="en" sz="1500">
                <a:solidFill>
                  <a:srgbClr val="800000"/>
                </a:solidFill>
                <a:highlight>
                  <a:srgbClr val="FFFFFF"/>
                </a:highlight>
              </a:rPr>
              <a:t>else</a:t>
            </a:r>
            <a:r>
              <a:rPr lang="en" sz="1500">
                <a:solidFill>
                  <a:srgbClr val="808030"/>
                </a:solidFill>
                <a:highlight>
                  <a:srgbClr val="FFFFFF"/>
                </a:highlight>
              </a:rPr>
              <a:t>:</a:t>
            </a:r>
            <a:endParaRPr sz="1500">
              <a:highlight>
                <a:srgbClr val="FFFFFF"/>
              </a:highlight>
            </a:endParaRPr>
          </a:p>
          <a:p>
            <a:pPr indent="-323850" lvl="0" marL="457200" rtl="0" algn="l">
              <a:lnSpc>
                <a:spcPct val="115000"/>
              </a:lnSpc>
              <a:spcBef>
                <a:spcPts val="0"/>
              </a:spcBef>
              <a:spcAft>
                <a:spcPts val="0"/>
              </a:spcAft>
              <a:buSzPts val="1500"/>
              <a:buAutoNum type="arabicPeriod"/>
            </a:pPr>
            <a:r>
              <a:rPr lang="en" sz="1500">
                <a:highlight>
                  <a:srgbClr val="FFFFFF"/>
                </a:highlight>
              </a:rPr>
              <a:t>    </a:t>
            </a:r>
            <a:r>
              <a:rPr b="1" lang="en" sz="1500">
                <a:solidFill>
                  <a:srgbClr val="800000"/>
                </a:solidFill>
                <a:highlight>
                  <a:srgbClr val="FFFFFF"/>
                </a:highlight>
              </a:rPr>
              <a:t>print</a:t>
            </a:r>
            <a:r>
              <a:rPr lang="en" sz="1500">
                <a:solidFill>
                  <a:srgbClr val="808030"/>
                </a:solidFill>
                <a:highlight>
                  <a:srgbClr val="FFFFFF"/>
                </a:highlight>
              </a:rPr>
              <a:t>(</a:t>
            </a:r>
            <a:r>
              <a:rPr lang="en" sz="1500">
                <a:solidFill>
                  <a:srgbClr val="800000"/>
                </a:solidFill>
                <a:highlight>
                  <a:srgbClr val="FFFFFF"/>
                </a:highlight>
              </a:rPr>
              <a:t>"</a:t>
            </a:r>
            <a:r>
              <a:rPr lang="en" sz="1500">
                <a:solidFill>
                  <a:srgbClr val="0000E6"/>
                </a:solidFill>
                <a:highlight>
                  <a:srgbClr val="FFFFFF"/>
                </a:highlight>
              </a:rPr>
              <a:t>Service not found.</a:t>
            </a:r>
            <a:r>
              <a:rPr lang="en" sz="1500">
                <a:solidFill>
                  <a:srgbClr val="800000"/>
                </a:solidFill>
                <a:highlight>
                  <a:srgbClr val="FFFFFF"/>
                </a:highlight>
              </a:rPr>
              <a:t>"</a:t>
            </a:r>
            <a:r>
              <a:rPr lang="en" sz="1500">
                <a:solidFill>
                  <a:srgbClr val="808030"/>
                </a:solidFill>
                <a:highlight>
                  <a:srgbClr val="FFFFFF"/>
                </a:highlight>
              </a:rPr>
              <a:t>)</a:t>
            </a:r>
            <a:endParaRPr sz="1500">
              <a:solidFill>
                <a:srgbClr val="696969"/>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6"/>
          <p:cNvSpPr txBox="1"/>
          <p:nvPr/>
        </p:nvSpPr>
        <p:spPr>
          <a:xfrm>
            <a:off x="633500" y="3611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Split</a:t>
            </a:r>
            <a:endParaRPr sz="2200">
              <a:solidFill>
                <a:srgbClr val="00B0B4"/>
              </a:solidFill>
            </a:endParaRPr>
          </a:p>
        </p:txBody>
      </p:sp>
      <p:sp>
        <p:nvSpPr>
          <p:cNvPr id="304" name="Google Shape;304;p36"/>
          <p:cNvSpPr txBox="1"/>
          <p:nvPr/>
        </p:nvSpPr>
        <p:spPr>
          <a:xfrm>
            <a:off x="252150" y="962275"/>
            <a:ext cx="4138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Separation of a string into a collection of words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Split() separates a string and arranges it as a list.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212121"/>
                </a:solidFill>
              </a:rPr>
              <a:t>The splitting point can be specified in the function. </a:t>
            </a:r>
            <a:endParaRPr sz="2400">
              <a:solidFill>
                <a:srgbClr val="0C0C0C"/>
              </a:solidFill>
            </a:endParaRPr>
          </a:p>
        </p:txBody>
      </p:sp>
      <p:sp>
        <p:nvSpPr>
          <p:cNvPr id="305" name="Google Shape;305;p36"/>
          <p:cNvSpPr txBox="1"/>
          <p:nvPr/>
        </p:nvSpPr>
        <p:spPr>
          <a:xfrm>
            <a:off x="4605925" y="1520075"/>
            <a:ext cx="3946800" cy="17547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333333"/>
                </a:solidFill>
              </a:rPr>
              <a:t>string1 = </a:t>
            </a:r>
            <a:r>
              <a:rPr lang="en" sz="1700">
                <a:solidFill>
                  <a:srgbClr val="333333"/>
                </a:solidFill>
                <a:highlight>
                  <a:srgbClr val="FFF0F0"/>
                </a:highlight>
              </a:rPr>
              <a:t>"Hello World from Maks"</a:t>
            </a:r>
            <a:endParaRPr sz="1700">
              <a:solidFill>
                <a:srgbClr val="333333"/>
              </a:solidFill>
            </a:endParaRPr>
          </a:p>
          <a:p>
            <a:pPr indent="0" lvl="0" marL="0" rtl="0" algn="l">
              <a:spcBef>
                <a:spcPts val="0"/>
              </a:spcBef>
              <a:spcAft>
                <a:spcPts val="0"/>
              </a:spcAft>
              <a:buNone/>
            </a:pPr>
            <a:r>
              <a:rPr lang="en" sz="1700">
                <a:solidFill>
                  <a:srgbClr val="007020"/>
                </a:solidFill>
              </a:rPr>
              <a:t>print</a:t>
            </a:r>
            <a:r>
              <a:rPr lang="en" sz="1700">
                <a:solidFill>
                  <a:srgbClr val="333333"/>
                </a:solidFill>
              </a:rPr>
              <a:t>(string1.split(</a:t>
            </a:r>
            <a:r>
              <a:rPr lang="en" sz="1700">
                <a:solidFill>
                  <a:srgbClr val="333333"/>
                </a:solidFill>
                <a:highlight>
                  <a:srgbClr val="FFF0F0"/>
                </a:highlight>
              </a:rPr>
              <a:t>" "</a:t>
            </a:r>
            <a:r>
              <a:rPr lang="en" sz="1700">
                <a:solidFill>
                  <a:srgbClr val="333333"/>
                </a:solidFill>
              </a:rPr>
              <a:t>))</a:t>
            </a:r>
            <a:endParaRPr sz="1700">
              <a:solidFill>
                <a:srgbClr val="333333"/>
              </a:solidFill>
            </a:endParaRPr>
          </a:p>
          <a:p>
            <a:pPr indent="0" lvl="0" marL="0" rtl="0" algn="l">
              <a:spcBef>
                <a:spcPts val="0"/>
              </a:spcBef>
              <a:spcAft>
                <a:spcPts val="0"/>
              </a:spcAft>
              <a:buNone/>
            </a:pPr>
            <a:r>
              <a:rPr lang="en" sz="1700">
                <a:solidFill>
                  <a:srgbClr val="007020"/>
                </a:solidFill>
              </a:rPr>
              <a:t>print</a:t>
            </a:r>
            <a:r>
              <a:rPr lang="en" sz="1700">
                <a:solidFill>
                  <a:srgbClr val="333333"/>
                </a:solidFill>
              </a:rPr>
              <a:t>(string1.split(</a:t>
            </a:r>
            <a:r>
              <a:rPr lang="en" sz="1700">
                <a:solidFill>
                  <a:srgbClr val="333333"/>
                </a:solidFill>
                <a:highlight>
                  <a:srgbClr val="FFF0F0"/>
                </a:highlight>
              </a:rPr>
              <a:t>"o"</a:t>
            </a:r>
            <a:r>
              <a:rPr lang="en" sz="1700">
                <a:solidFill>
                  <a:srgbClr val="333333"/>
                </a:solidFill>
              </a:rPr>
              <a:t>))</a:t>
            </a:r>
            <a:endParaRPr sz="1700">
              <a:solidFill>
                <a:srgbClr val="333333"/>
              </a:solidFill>
            </a:endParaRPr>
          </a:p>
          <a:p>
            <a:pPr indent="0" lvl="0" marL="0" rtl="0" algn="l">
              <a:spcBef>
                <a:spcPts val="0"/>
              </a:spcBef>
              <a:spcAft>
                <a:spcPts val="0"/>
              </a:spcAft>
              <a:buNone/>
            </a:pPr>
            <a:r>
              <a:t/>
            </a:r>
            <a:endParaRPr sz="1700">
              <a:solidFill>
                <a:srgbClr val="333333"/>
              </a:solidFill>
            </a:endParaRPr>
          </a:p>
          <a:p>
            <a:pPr indent="0" lvl="0" marL="0" rtl="0" algn="l">
              <a:spcBef>
                <a:spcPts val="0"/>
              </a:spcBef>
              <a:spcAft>
                <a:spcPts val="0"/>
              </a:spcAft>
              <a:buNone/>
            </a:pPr>
            <a:r>
              <a:rPr lang="en" sz="1700">
                <a:solidFill>
                  <a:srgbClr val="333333"/>
                </a:solidFill>
              </a:rPr>
              <a:t>[</a:t>
            </a:r>
            <a:r>
              <a:rPr lang="en" sz="1700">
                <a:solidFill>
                  <a:srgbClr val="333333"/>
                </a:solidFill>
                <a:highlight>
                  <a:srgbClr val="FFF0F0"/>
                </a:highlight>
              </a:rPr>
              <a:t>'Hello'</a:t>
            </a:r>
            <a:r>
              <a:rPr lang="en" sz="1700">
                <a:solidFill>
                  <a:srgbClr val="333333"/>
                </a:solidFill>
              </a:rPr>
              <a:t>, </a:t>
            </a:r>
            <a:r>
              <a:rPr lang="en" sz="1700">
                <a:solidFill>
                  <a:srgbClr val="333333"/>
                </a:solidFill>
                <a:highlight>
                  <a:srgbClr val="FFF0F0"/>
                </a:highlight>
              </a:rPr>
              <a:t>'World'</a:t>
            </a:r>
            <a:r>
              <a:rPr lang="en" sz="1700">
                <a:solidFill>
                  <a:srgbClr val="333333"/>
                </a:solidFill>
              </a:rPr>
              <a:t>, </a:t>
            </a:r>
            <a:r>
              <a:rPr lang="en" sz="1700">
                <a:solidFill>
                  <a:srgbClr val="333333"/>
                </a:solidFill>
                <a:highlight>
                  <a:srgbClr val="FFF0F0"/>
                </a:highlight>
              </a:rPr>
              <a:t>'from'</a:t>
            </a:r>
            <a:r>
              <a:rPr lang="en" sz="1700">
                <a:solidFill>
                  <a:srgbClr val="333333"/>
                </a:solidFill>
              </a:rPr>
              <a:t>, </a:t>
            </a:r>
            <a:r>
              <a:rPr lang="en" sz="1700">
                <a:solidFill>
                  <a:srgbClr val="333333"/>
                </a:solidFill>
                <a:highlight>
                  <a:srgbClr val="FFF0F0"/>
                </a:highlight>
              </a:rPr>
              <a:t>'Maks'</a:t>
            </a:r>
            <a:r>
              <a:rPr lang="en" sz="1700">
                <a:solidFill>
                  <a:srgbClr val="333333"/>
                </a:solidFill>
              </a:rPr>
              <a:t>]</a:t>
            </a:r>
            <a:endParaRPr sz="1700">
              <a:solidFill>
                <a:srgbClr val="333333"/>
              </a:solidFill>
            </a:endParaRPr>
          </a:p>
          <a:p>
            <a:pPr indent="0" lvl="0" marL="0" rtl="0" algn="l">
              <a:lnSpc>
                <a:spcPct val="110795"/>
              </a:lnSpc>
              <a:spcBef>
                <a:spcPts val="0"/>
              </a:spcBef>
              <a:spcAft>
                <a:spcPts val="0"/>
              </a:spcAft>
              <a:buNone/>
            </a:pPr>
            <a:r>
              <a:rPr lang="en" sz="1700">
                <a:solidFill>
                  <a:srgbClr val="333333"/>
                </a:solidFill>
              </a:rPr>
              <a:t>[</a:t>
            </a:r>
            <a:r>
              <a:rPr lang="en" sz="1700">
                <a:solidFill>
                  <a:srgbClr val="333333"/>
                </a:solidFill>
                <a:highlight>
                  <a:srgbClr val="FFF0F0"/>
                </a:highlight>
              </a:rPr>
              <a:t>'Hell'</a:t>
            </a:r>
            <a:r>
              <a:rPr lang="en" sz="1700">
                <a:solidFill>
                  <a:srgbClr val="333333"/>
                </a:solidFill>
              </a:rPr>
              <a:t>, </a:t>
            </a:r>
            <a:r>
              <a:rPr lang="en" sz="1700">
                <a:solidFill>
                  <a:srgbClr val="333333"/>
                </a:solidFill>
                <a:highlight>
                  <a:srgbClr val="FFF0F0"/>
                </a:highlight>
              </a:rPr>
              <a:t>' W'</a:t>
            </a:r>
            <a:r>
              <a:rPr lang="en" sz="1700">
                <a:solidFill>
                  <a:srgbClr val="333333"/>
                </a:solidFill>
              </a:rPr>
              <a:t>, </a:t>
            </a:r>
            <a:r>
              <a:rPr lang="en" sz="1700">
                <a:solidFill>
                  <a:srgbClr val="333333"/>
                </a:solidFill>
                <a:highlight>
                  <a:srgbClr val="FFF0F0"/>
                </a:highlight>
              </a:rPr>
              <a:t>'rld fr'</a:t>
            </a:r>
            <a:r>
              <a:rPr lang="en" sz="1700">
                <a:solidFill>
                  <a:srgbClr val="333333"/>
                </a:solidFill>
              </a:rPr>
              <a:t>, </a:t>
            </a:r>
            <a:r>
              <a:rPr lang="en" sz="1700">
                <a:solidFill>
                  <a:srgbClr val="333333"/>
                </a:solidFill>
                <a:highlight>
                  <a:srgbClr val="FFF0F0"/>
                </a:highlight>
              </a:rPr>
              <a:t>'m Maks'</a:t>
            </a:r>
            <a:r>
              <a:rPr lang="en" sz="1700">
                <a:solidFill>
                  <a:srgbClr val="333333"/>
                </a:solidFill>
              </a:rPr>
              <a:t>]</a:t>
            </a:r>
            <a:endParaRPr sz="1700">
              <a:solidFill>
                <a:srgbClr val="33333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Loops</a:t>
            </a:r>
            <a:endParaRPr sz="4500"/>
          </a:p>
        </p:txBody>
      </p:sp>
      <p:pic>
        <p:nvPicPr>
          <p:cNvPr id="311" name="Google Shape;311;p37"/>
          <p:cNvPicPr preferRelativeResize="0"/>
          <p:nvPr/>
        </p:nvPicPr>
        <p:blipFill>
          <a:blip r:embed="rId3">
            <a:alphaModFix/>
          </a:blip>
          <a:stretch>
            <a:fillRect/>
          </a:stretch>
        </p:blipFill>
        <p:spPr>
          <a:xfrm>
            <a:off x="4130225" y="529901"/>
            <a:ext cx="4107651" cy="41550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nvSpPr>
        <p:spPr>
          <a:xfrm>
            <a:off x="669650" y="3191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800">
                <a:solidFill>
                  <a:srgbClr val="00B0B4"/>
                </a:solidFill>
              </a:rPr>
              <a:t>Loops</a:t>
            </a:r>
            <a:endParaRPr sz="2600">
              <a:solidFill>
                <a:srgbClr val="00B0B4"/>
              </a:solidFill>
            </a:endParaRPr>
          </a:p>
        </p:txBody>
      </p:sp>
      <p:sp>
        <p:nvSpPr>
          <p:cNvPr id="317" name="Google Shape;317;p38"/>
          <p:cNvSpPr txBox="1"/>
          <p:nvPr/>
        </p:nvSpPr>
        <p:spPr>
          <a:xfrm>
            <a:off x="288300" y="920300"/>
            <a:ext cx="49521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A loop is a sequence of instructions that repeat until a certain condition is met</a:t>
            </a:r>
            <a:endParaRPr sz="2000">
              <a:solidFill>
                <a:srgbClr val="212121"/>
              </a:solidFill>
            </a:endParaRPr>
          </a:p>
          <a:p>
            <a:pPr indent="-180975" lvl="0" marL="180975" rtl="0" algn="l">
              <a:lnSpc>
                <a:spcPct val="115000"/>
              </a:lnSpc>
              <a:spcBef>
                <a:spcPts val="400"/>
              </a:spcBef>
              <a:spcAft>
                <a:spcPts val="0"/>
              </a:spcAft>
              <a:buClr>
                <a:srgbClr val="212121"/>
              </a:buClr>
              <a:buSzPts val="2000"/>
              <a:buFont typeface="Noto Sans Symbols"/>
              <a:buChar char="▪"/>
            </a:pPr>
            <a:r>
              <a:rPr lang="en" sz="2000">
                <a:solidFill>
                  <a:srgbClr val="212121"/>
                </a:solidFill>
              </a:rPr>
              <a:t>For/While Loops</a:t>
            </a:r>
            <a:endParaRPr sz="2000">
              <a:solidFill>
                <a:srgbClr val="212121"/>
              </a:solidFill>
            </a:endParaRPr>
          </a:p>
          <a:p>
            <a:pPr indent="-180975" lvl="0" marL="180975" rtl="0" algn="l">
              <a:lnSpc>
                <a:spcPct val="115000"/>
              </a:lnSpc>
              <a:spcBef>
                <a:spcPts val="400"/>
              </a:spcBef>
              <a:spcAft>
                <a:spcPts val="0"/>
              </a:spcAft>
              <a:buClr>
                <a:srgbClr val="212121"/>
              </a:buClr>
              <a:buSzPts val="2000"/>
              <a:buFont typeface="Noto Sans Symbols"/>
              <a:buChar char="▪"/>
            </a:pPr>
            <a:r>
              <a:rPr lang="en" sz="2000">
                <a:solidFill>
                  <a:srgbClr val="212121"/>
                </a:solidFill>
              </a:rPr>
              <a:t>Usage:</a:t>
            </a:r>
            <a:endParaRPr sz="2000">
              <a:solidFill>
                <a:srgbClr val="212121"/>
              </a:solidFill>
            </a:endParaRPr>
          </a:p>
          <a:p>
            <a:pPr indent="-185299" lvl="1" marL="442912" rtl="0" algn="l">
              <a:lnSpc>
                <a:spcPct val="115000"/>
              </a:lnSpc>
              <a:spcBef>
                <a:spcPts val="400"/>
              </a:spcBef>
              <a:spcAft>
                <a:spcPts val="0"/>
              </a:spcAft>
              <a:buClr>
                <a:srgbClr val="212121"/>
              </a:buClr>
              <a:buSzPts val="2000"/>
              <a:buFont typeface="Noto Sans Symbols"/>
              <a:buChar char="⬥"/>
            </a:pPr>
            <a:r>
              <a:rPr lang="en" sz="2000">
                <a:solidFill>
                  <a:srgbClr val="212121"/>
                </a:solidFill>
              </a:rPr>
              <a:t>C</a:t>
            </a:r>
            <a:r>
              <a:rPr lang="en" sz="2000">
                <a:solidFill>
                  <a:srgbClr val="212121"/>
                </a:solidFill>
              </a:rPr>
              <a:t>ycling through values</a:t>
            </a:r>
            <a:endParaRPr sz="2000">
              <a:solidFill>
                <a:srgbClr val="212121"/>
              </a:solidFill>
            </a:endParaRPr>
          </a:p>
          <a:p>
            <a:pPr indent="-185299" lvl="1" marL="442912" rtl="0" algn="l">
              <a:lnSpc>
                <a:spcPct val="115000"/>
              </a:lnSpc>
              <a:spcBef>
                <a:spcPts val="400"/>
              </a:spcBef>
              <a:spcAft>
                <a:spcPts val="0"/>
              </a:spcAft>
              <a:buClr>
                <a:srgbClr val="212121"/>
              </a:buClr>
              <a:buSzPts val="2000"/>
              <a:buFont typeface="Noto Sans Symbols"/>
              <a:buChar char="⬥"/>
            </a:pPr>
            <a:r>
              <a:rPr lang="en" sz="2000">
                <a:solidFill>
                  <a:srgbClr val="212121"/>
                </a:solidFill>
              </a:rPr>
              <a:t>Adding sums of numbers</a:t>
            </a:r>
            <a:endParaRPr sz="2000">
              <a:solidFill>
                <a:srgbClr val="212121"/>
              </a:solidFill>
            </a:endParaRPr>
          </a:p>
          <a:p>
            <a:pPr indent="-185299" lvl="1" marL="442912" rtl="0" algn="l">
              <a:lnSpc>
                <a:spcPct val="115000"/>
              </a:lnSpc>
              <a:spcBef>
                <a:spcPts val="400"/>
              </a:spcBef>
              <a:spcAft>
                <a:spcPts val="0"/>
              </a:spcAft>
              <a:buClr>
                <a:srgbClr val="212121"/>
              </a:buClr>
              <a:buSzPts val="2000"/>
              <a:buFont typeface="Noto Sans Symbols"/>
              <a:buChar char="⬥"/>
            </a:pPr>
            <a:r>
              <a:rPr lang="en" sz="2000">
                <a:solidFill>
                  <a:srgbClr val="212121"/>
                </a:solidFill>
              </a:rPr>
              <a:t>Repeating functions</a:t>
            </a:r>
            <a:endParaRPr sz="2000">
              <a:solidFill>
                <a:srgbClr val="212121"/>
              </a:solidFill>
            </a:endParaRPr>
          </a:p>
          <a:p>
            <a:pPr indent="-185299" lvl="1" marL="442912" rtl="0" algn="l">
              <a:lnSpc>
                <a:spcPct val="115000"/>
              </a:lnSpc>
              <a:spcBef>
                <a:spcPts val="400"/>
              </a:spcBef>
              <a:spcAft>
                <a:spcPts val="0"/>
              </a:spcAft>
              <a:buClr>
                <a:srgbClr val="212121"/>
              </a:buClr>
              <a:buSzPts val="2000"/>
              <a:buFont typeface="Noto Sans Symbols"/>
              <a:buChar char="⬥"/>
            </a:pPr>
            <a:r>
              <a:rPr lang="en" sz="2000">
                <a:solidFill>
                  <a:srgbClr val="212121"/>
                </a:solidFill>
              </a:rPr>
              <a:t>Producing output</a:t>
            </a:r>
            <a:endParaRPr sz="2000">
              <a:solidFill>
                <a:srgbClr val="212121"/>
              </a:solidFill>
            </a:endParaRPr>
          </a:p>
          <a:p>
            <a:pPr indent="-185299" lvl="1" marL="442912" rtl="0" algn="l">
              <a:lnSpc>
                <a:spcPct val="115000"/>
              </a:lnSpc>
              <a:spcBef>
                <a:spcPts val="400"/>
              </a:spcBef>
              <a:spcAft>
                <a:spcPts val="0"/>
              </a:spcAft>
              <a:buClr>
                <a:srgbClr val="212121"/>
              </a:buClr>
              <a:buSzPts val="2000"/>
              <a:buFont typeface="Noto Sans Symbols"/>
              <a:buChar char="⬥"/>
            </a:pPr>
            <a:r>
              <a:rPr lang="en" sz="2000">
                <a:solidFill>
                  <a:srgbClr val="212121"/>
                </a:solidFill>
              </a:rPr>
              <a:t>Searching for information</a:t>
            </a:r>
            <a:endParaRPr sz="2000">
              <a:solidFill>
                <a:srgbClr val="212121"/>
              </a:solidFill>
            </a:endParaRPr>
          </a:p>
          <a:p>
            <a:pPr indent="-53975" lvl="0" marL="180975" rtl="0" algn="l">
              <a:lnSpc>
                <a:spcPct val="115000"/>
              </a:lnSpc>
              <a:spcBef>
                <a:spcPts val="400"/>
              </a:spcBef>
              <a:spcAft>
                <a:spcPts val="1200"/>
              </a:spcAft>
              <a:buNone/>
            </a:pPr>
            <a:r>
              <a:t/>
            </a:r>
            <a:endParaRPr sz="2000">
              <a:solidFill>
                <a:srgbClr val="212121"/>
              </a:solidFill>
            </a:endParaRPr>
          </a:p>
        </p:txBody>
      </p:sp>
      <p:grpSp>
        <p:nvGrpSpPr>
          <p:cNvPr id="318" name="Google Shape;318;p38"/>
          <p:cNvGrpSpPr/>
          <p:nvPr/>
        </p:nvGrpSpPr>
        <p:grpSpPr>
          <a:xfrm>
            <a:off x="8953942" y="4720874"/>
            <a:ext cx="226200" cy="226200"/>
            <a:chOff x="5622254" y="2690218"/>
            <a:chExt cx="226200" cy="226200"/>
          </a:xfrm>
        </p:grpSpPr>
        <p:sp>
          <p:nvSpPr>
            <p:cNvPr id="319" name="Google Shape;319;p38"/>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320" name="Google Shape;320;p38"/>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21" name="Google Shape;321;p38"/>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id="322" name="Google Shape;322;p38"/>
          <p:cNvPicPr preferRelativeResize="0"/>
          <p:nvPr/>
        </p:nvPicPr>
        <p:blipFill>
          <a:blip r:embed="rId3">
            <a:alphaModFix/>
          </a:blip>
          <a:stretch>
            <a:fillRect/>
          </a:stretch>
        </p:blipFill>
        <p:spPr>
          <a:xfrm>
            <a:off x="4696100" y="1612900"/>
            <a:ext cx="3926999" cy="3033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9"/>
          <p:cNvSpPr txBox="1"/>
          <p:nvPr/>
        </p:nvSpPr>
        <p:spPr>
          <a:xfrm>
            <a:off x="669650" y="3191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For </a:t>
            </a:r>
            <a:r>
              <a:rPr lang="en" sz="2400">
                <a:solidFill>
                  <a:srgbClr val="00B0B4"/>
                </a:solidFill>
              </a:rPr>
              <a:t>Loops</a:t>
            </a:r>
            <a:endParaRPr sz="2200">
              <a:solidFill>
                <a:srgbClr val="00B0B4"/>
              </a:solidFill>
            </a:endParaRPr>
          </a:p>
        </p:txBody>
      </p:sp>
      <p:sp>
        <p:nvSpPr>
          <p:cNvPr id="328" name="Google Shape;328;p39"/>
          <p:cNvSpPr txBox="1"/>
          <p:nvPr/>
        </p:nvSpPr>
        <p:spPr>
          <a:xfrm>
            <a:off x="288300" y="920300"/>
            <a:ext cx="49521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Perform blocks of code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if the condition is true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A for loop provides iterating capabilities.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Can iterate over lists, defined ranges, and more </a:t>
            </a:r>
            <a:endParaRPr sz="2000">
              <a:solidFill>
                <a:srgbClr val="212121"/>
              </a:solidFill>
            </a:endParaRPr>
          </a:p>
          <a:p>
            <a:pPr indent="-180975" lvl="0" marL="180975" rtl="0" algn="l">
              <a:lnSpc>
                <a:spcPct val="115000"/>
              </a:lnSpc>
              <a:spcBef>
                <a:spcPts val="400"/>
              </a:spcBef>
              <a:spcAft>
                <a:spcPts val="0"/>
              </a:spcAft>
              <a:buClr>
                <a:srgbClr val="212121"/>
              </a:buClr>
              <a:buSzPts val="2000"/>
              <a:buFont typeface="Noto Sans Symbols"/>
              <a:buChar char="▪"/>
            </a:pPr>
            <a:r>
              <a:rPr lang="en" sz="2000">
                <a:solidFill>
                  <a:srgbClr val="212121"/>
                </a:solidFill>
              </a:rPr>
              <a:t>for Num in Numbers:</a:t>
            </a:r>
            <a:endParaRPr sz="2000">
              <a:solidFill>
                <a:srgbClr val="212121"/>
              </a:solidFill>
            </a:endParaRPr>
          </a:p>
          <a:p>
            <a:pPr indent="-185299" lvl="1" marL="442912" rtl="0" algn="l">
              <a:lnSpc>
                <a:spcPct val="115000"/>
              </a:lnSpc>
              <a:spcBef>
                <a:spcPts val="400"/>
              </a:spcBef>
              <a:spcAft>
                <a:spcPts val="0"/>
              </a:spcAft>
              <a:buClr>
                <a:srgbClr val="212121"/>
              </a:buClr>
              <a:buSzPts val="2000"/>
              <a:buFont typeface="Noto Sans Symbols"/>
              <a:buChar char="⬥"/>
            </a:pPr>
            <a:r>
              <a:rPr lang="en" sz="2000">
                <a:solidFill>
                  <a:srgbClr val="212121"/>
                </a:solidFill>
              </a:rPr>
              <a:t>Loop (Iterate) through each element in Numbers data structure.</a:t>
            </a:r>
            <a:endParaRPr sz="2000">
              <a:solidFill>
                <a:srgbClr val="212121"/>
              </a:solidFill>
            </a:endParaRPr>
          </a:p>
          <a:p>
            <a:pPr indent="-185299" lvl="1" marL="442912" rtl="0" algn="l">
              <a:lnSpc>
                <a:spcPct val="115000"/>
              </a:lnSpc>
              <a:spcBef>
                <a:spcPts val="400"/>
              </a:spcBef>
              <a:spcAft>
                <a:spcPts val="0"/>
              </a:spcAft>
              <a:buClr>
                <a:srgbClr val="212121"/>
              </a:buClr>
              <a:buSzPts val="2000"/>
              <a:buFont typeface="Noto Sans Symbols"/>
              <a:buChar char="⬥"/>
            </a:pPr>
            <a:r>
              <a:rPr lang="en" sz="2000">
                <a:solidFill>
                  <a:srgbClr val="212121"/>
                </a:solidFill>
              </a:rPr>
              <a:t>If Empty then loop does not run</a:t>
            </a:r>
            <a:endParaRPr sz="2000">
              <a:solidFill>
                <a:srgbClr val="212121"/>
              </a:solidFill>
            </a:endParaRPr>
          </a:p>
          <a:p>
            <a:pPr indent="0" lvl="0" marL="442912" rtl="0" algn="l">
              <a:lnSpc>
                <a:spcPct val="115000"/>
              </a:lnSpc>
              <a:spcBef>
                <a:spcPts val="400"/>
              </a:spcBef>
              <a:spcAft>
                <a:spcPts val="0"/>
              </a:spcAft>
              <a:buNone/>
            </a:pPr>
            <a:r>
              <a:t/>
            </a:r>
            <a:endParaRPr sz="2000">
              <a:solidFill>
                <a:srgbClr val="212121"/>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212121"/>
              </a:solidFill>
            </a:endParaRPr>
          </a:p>
        </p:txBody>
      </p:sp>
      <p:grpSp>
        <p:nvGrpSpPr>
          <p:cNvPr id="329" name="Google Shape;329;p39"/>
          <p:cNvGrpSpPr/>
          <p:nvPr/>
        </p:nvGrpSpPr>
        <p:grpSpPr>
          <a:xfrm>
            <a:off x="8953942" y="4720874"/>
            <a:ext cx="226200" cy="226200"/>
            <a:chOff x="5622254" y="2690218"/>
            <a:chExt cx="226200" cy="226200"/>
          </a:xfrm>
        </p:grpSpPr>
        <p:sp>
          <p:nvSpPr>
            <p:cNvPr id="330" name="Google Shape;330;p39"/>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331" name="Google Shape;331;p39"/>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32" name="Google Shape;332;p39"/>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33" name="Google Shape;333;p39"/>
          <p:cNvSpPr txBox="1"/>
          <p:nvPr/>
        </p:nvSpPr>
        <p:spPr>
          <a:xfrm>
            <a:off x="5240450" y="1252575"/>
            <a:ext cx="3658800" cy="3417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888888"/>
                </a:solidFill>
              </a:rPr>
              <a:t># List of numbers</a:t>
            </a:r>
            <a:endParaRPr sz="1500">
              <a:solidFill>
                <a:srgbClr val="333333"/>
              </a:solidFill>
            </a:endParaRPr>
          </a:p>
          <a:p>
            <a:pPr indent="0" lvl="0" marL="0" rtl="0" algn="l">
              <a:spcBef>
                <a:spcPts val="0"/>
              </a:spcBef>
              <a:spcAft>
                <a:spcPts val="0"/>
              </a:spcAft>
              <a:buNone/>
            </a:pPr>
            <a:r>
              <a:rPr lang="en" sz="1500">
                <a:solidFill>
                  <a:srgbClr val="333333"/>
                </a:solidFill>
              </a:rPr>
              <a:t>numbers = [</a:t>
            </a:r>
            <a:r>
              <a:rPr b="1" lang="en" sz="1500">
                <a:solidFill>
                  <a:srgbClr val="0000DD"/>
                </a:solidFill>
              </a:rPr>
              <a:t>1</a:t>
            </a:r>
            <a:r>
              <a:rPr lang="en" sz="1500">
                <a:solidFill>
                  <a:srgbClr val="333333"/>
                </a:solidFill>
              </a:rPr>
              <a:t>, </a:t>
            </a:r>
            <a:r>
              <a:rPr b="1" lang="en" sz="1500">
                <a:solidFill>
                  <a:srgbClr val="0000DD"/>
                </a:solidFill>
              </a:rPr>
              <a:t>2</a:t>
            </a:r>
            <a:r>
              <a:rPr lang="en" sz="1500">
                <a:solidFill>
                  <a:srgbClr val="333333"/>
                </a:solidFill>
              </a:rPr>
              <a:t>, </a:t>
            </a:r>
            <a:r>
              <a:rPr b="1" lang="en" sz="1500">
                <a:solidFill>
                  <a:srgbClr val="0000DD"/>
                </a:solidFill>
              </a:rPr>
              <a:t>3</a:t>
            </a:r>
            <a:r>
              <a:rPr lang="en" sz="1500">
                <a:solidFill>
                  <a:srgbClr val="333333"/>
                </a:solidFill>
              </a:rPr>
              <a:t>, </a:t>
            </a:r>
            <a:r>
              <a:rPr b="1" lang="en" sz="1500">
                <a:solidFill>
                  <a:srgbClr val="0000DD"/>
                </a:solidFill>
              </a:rPr>
              <a:t>4</a:t>
            </a:r>
            <a:r>
              <a:rPr lang="en" sz="1500">
                <a:solidFill>
                  <a:srgbClr val="333333"/>
                </a:solidFill>
              </a:rPr>
              <a:t>, </a:t>
            </a:r>
            <a:r>
              <a:rPr b="1" lang="en" sz="1500">
                <a:solidFill>
                  <a:srgbClr val="0000DD"/>
                </a:solidFill>
              </a:rPr>
              <a:t>5</a:t>
            </a:r>
            <a:r>
              <a:rPr lang="en" sz="1500">
                <a:solidFill>
                  <a:srgbClr val="333333"/>
                </a:solidFill>
              </a:rPr>
              <a:t>]</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888888"/>
                </a:solidFill>
              </a:rPr>
              <a:t># Initialize sum</a:t>
            </a:r>
            <a:endParaRPr sz="1500">
              <a:solidFill>
                <a:srgbClr val="333333"/>
              </a:solidFill>
            </a:endParaRPr>
          </a:p>
          <a:p>
            <a:pPr indent="0" lvl="0" marL="0" rtl="0" algn="l">
              <a:spcBef>
                <a:spcPts val="0"/>
              </a:spcBef>
              <a:spcAft>
                <a:spcPts val="0"/>
              </a:spcAft>
              <a:buNone/>
            </a:pPr>
            <a:r>
              <a:rPr lang="en" sz="1500">
                <a:solidFill>
                  <a:srgbClr val="007020"/>
                </a:solidFill>
              </a:rPr>
              <a:t>sum</a:t>
            </a:r>
            <a:r>
              <a:rPr lang="en" sz="1500">
                <a:solidFill>
                  <a:srgbClr val="333333"/>
                </a:solidFill>
              </a:rPr>
              <a:t> = </a:t>
            </a:r>
            <a:r>
              <a:rPr b="1" lang="en" sz="1500">
                <a:solidFill>
                  <a:srgbClr val="0000DD"/>
                </a:solidFill>
              </a:rPr>
              <a:t>0</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888888"/>
                </a:solidFill>
              </a:rPr>
              <a:t># Loop through each number in the list</a:t>
            </a:r>
            <a:endParaRPr sz="1500">
              <a:solidFill>
                <a:srgbClr val="333333"/>
              </a:solidFill>
            </a:endParaRPr>
          </a:p>
          <a:p>
            <a:pPr indent="0" lvl="0" marL="0" rtl="0" algn="l">
              <a:spcBef>
                <a:spcPts val="0"/>
              </a:spcBef>
              <a:spcAft>
                <a:spcPts val="0"/>
              </a:spcAft>
              <a:buNone/>
            </a:pPr>
            <a:r>
              <a:rPr b="1" lang="en" sz="1500">
                <a:solidFill>
                  <a:srgbClr val="008800"/>
                </a:solidFill>
              </a:rPr>
              <a:t>for</a:t>
            </a:r>
            <a:r>
              <a:rPr lang="en" sz="1500">
                <a:solidFill>
                  <a:srgbClr val="333333"/>
                </a:solidFill>
              </a:rPr>
              <a:t> number </a:t>
            </a:r>
            <a:r>
              <a:rPr b="1" lang="en" sz="1500"/>
              <a:t>in</a:t>
            </a:r>
            <a:r>
              <a:rPr lang="en" sz="1500">
                <a:solidFill>
                  <a:srgbClr val="333333"/>
                </a:solidFill>
              </a:rPr>
              <a:t> numbers:</a:t>
            </a:r>
            <a:endParaRPr sz="1500">
              <a:solidFill>
                <a:srgbClr val="333333"/>
              </a:solidFill>
            </a:endParaRPr>
          </a:p>
          <a:p>
            <a:pPr indent="0" lvl="0" marL="0" rtl="0" algn="l">
              <a:spcBef>
                <a:spcPts val="0"/>
              </a:spcBef>
              <a:spcAft>
                <a:spcPts val="0"/>
              </a:spcAft>
              <a:buNone/>
            </a:pPr>
            <a:r>
              <a:rPr lang="en" sz="1500">
                <a:solidFill>
                  <a:srgbClr val="333333"/>
                </a:solidFill>
              </a:rPr>
              <a:t>    </a:t>
            </a:r>
            <a:r>
              <a:rPr lang="en" sz="1500">
                <a:solidFill>
                  <a:srgbClr val="007020"/>
                </a:solidFill>
              </a:rPr>
              <a:t>sum</a:t>
            </a:r>
            <a:r>
              <a:rPr lang="en" sz="1500">
                <a:solidFill>
                  <a:srgbClr val="333333"/>
                </a:solidFill>
              </a:rPr>
              <a:t> += number  </a:t>
            </a:r>
            <a:r>
              <a:rPr lang="en" sz="1500">
                <a:solidFill>
                  <a:srgbClr val="888888"/>
                </a:solidFill>
              </a:rPr>
              <a:t># Add number to sum</a:t>
            </a:r>
            <a:endParaRPr sz="1500">
              <a:solidFill>
                <a:srgbClr val="333333"/>
              </a:solidFill>
            </a:endParaRPr>
          </a:p>
          <a:p>
            <a:pPr indent="0" lvl="0" marL="0" rtl="0" algn="l">
              <a:spcBef>
                <a:spcPts val="0"/>
              </a:spcBef>
              <a:spcAft>
                <a:spcPts val="0"/>
              </a:spcAft>
              <a:buNone/>
            </a:pPr>
            <a:r>
              <a:rPr lang="en" sz="1500">
                <a:solidFill>
                  <a:srgbClr val="333333"/>
                </a:solidFill>
              </a:rPr>
              <a:t>    </a:t>
            </a:r>
            <a:r>
              <a:rPr lang="en" sz="1500">
                <a:solidFill>
                  <a:srgbClr val="007020"/>
                </a:solidFill>
              </a:rPr>
              <a:t>print</a:t>
            </a:r>
            <a:r>
              <a:rPr lang="en" sz="1500">
                <a:solidFill>
                  <a:srgbClr val="333333"/>
                </a:solidFill>
              </a:rPr>
              <a:t>(</a:t>
            </a:r>
            <a:r>
              <a:rPr lang="en" sz="1500">
                <a:solidFill>
                  <a:srgbClr val="333333"/>
                </a:solidFill>
                <a:highlight>
                  <a:srgbClr val="FFF0F0"/>
                </a:highlight>
              </a:rPr>
              <a:t>"Current number:"</a:t>
            </a:r>
            <a:r>
              <a:rPr lang="en" sz="1500">
                <a:solidFill>
                  <a:srgbClr val="333333"/>
                </a:solidFill>
              </a:rPr>
              <a:t>, number, </a:t>
            </a:r>
            <a:r>
              <a:rPr lang="en" sz="1500">
                <a:solidFill>
                  <a:srgbClr val="333333"/>
                </a:solidFill>
                <a:highlight>
                  <a:srgbClr val="FFF0F0"/>
                </a:highlight>
              </a:rPr>
              <a:t>"Cumulative sum:"</a:t>
            </a:r>
            <a:r>
              <a:rPr lang="en" sz="1500">
                <a:solidFill>
                  <a:srgbClr val="333333"/>
                </a:solidFill>
              </a:rPr>
              <a:t>, </a:t>
            </a:r>
            <a:r>
              <a:rPr lang="en" sz="1500">
                <a:solidFill>
                  <a:srgbClr val="007020"/>
                </a:solidFill>
              </a:rPr>
              <a:t>sum</a:t>
            </a:r>
            <a:r>
              <a:rPr lang="en" sz="1500">
                <a:solidFill>
                  <a:srgbClr val="333333"/>
                </a:solidFill>
              </a:rPr>
              <a:t>)</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888888"/>
                </a:solidFill>
              </a:rPr>
              <a:t># Print the final sum</a:t>
            </a:r>
            <a:endParaRPr sz="1500">
              <a:solidFill>
                <a:srgbClr val="333333"/>
              </a:solidFill>
            </a:endParaRPr>
          </a:p>
          <a:p>
            <a:pPr indent="0" lvl="0" marL="0" rtl="0" algn="l">
              <a:lnSpc>
                <a:spcPct val="110795"/>
              </a:lnSpc>
              <a:spcBef>
                <a:spcPts val="0"/>
              </a:spcBef>
              <a:spcAft>
                <a:spcPts val="0"/>
              </a:spcAft>
              <a:buNone/>
            </a:pPr>
            <a:r>
              <a:rPr lang="en" sz="1500">
                <a:solidFill>
                  <a:srgbClr val="007020"/>
                </a:solidFill>
              </a:rPr>
              <a:t>print</a:t>
            </a:r>
            <a:r>
              <a:rPr lang="en" sz="1500">
                <a:solidFill>
                  <a:srgbClr val="333333"/>
                </a:solidFill>
              </a:rPr>
              <a:t>(</a:t>
            </a:r>
            <a:r>
              <a:rPr lang="en" sz="1500">
                <a:solidFill>
                  <a:srgbClr val="333333"/>
                </a:solidFill>
                <a:highlight>
                  <a:srgbClr val="FFF0F0"/>
                </a:highlight>
              </a:rPr>
              <a:t>"Total sum:"</a:t>
            </a:r>
            <a:r>
              <a:rPr lang="en" sz="1500">
                <a:solidFill>
                  <a:srgbClr val="333333"/>
                </a:solidFill>
              </a:rPr>
              <a:t>, </a:t>
            </a:r>
            <a:r>
              <a:rPr lang="en" sz="1500">
                <a:solidFill>
                  <a:srgbClr val="007020"/>
                </a:solidFill>
              </a:rPr>
              <a:t>sum</a:t>
            </a:r>
            <a:r>
              <a:rPr lang="en" sz="1500">
                <a:solidFill>
                  <a:srgbClr val="333333"/>
                </a:solidFill>
              </a:rPr>
              <a:t>)</a:t>
            </a:r>
            <a:endParaRPr sz="1500">
              <a:solidFill>
                <a:srgbClr val="33333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0"/>
          <p:cNvSpPr txBox="1"/>
          <p:nvPr/>
        </p:nvSpPr>
        <p:spPr>
          <a:xfrm>
            <a:off x="665975" y="3408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Loops</a:t>
            </a:r>
            <a:endParaRPr sz="2200">
              <a:solidFill>
                <a:srgbClr val="00B0B4"/>
              </a:solidFill>
            </a:endParaRPr>
          </a:p>
        </p:txBody>
      </p:sp>
      <p:sp>
        <p:nvSpPr>
          <p:cNvPr id="339" name="Google Shape;339;p40"/>
          <p:cNvSpPr txBox="1"/>
          <p:nvPr/>
        </p:nvSpPr>
        <p:spPr>
          <a:xfrm>
            <a:off x="284625" y="941950"/>
            <a:ext cx="3969000" cy="3312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 sz="2000">
                <a:solidFill>
                  <a:srgbClr val="212121"/>
                </a:solidFill>
              </a:rPr>
              <a:t>while loops</a:t>
            </a:r>
            <a:endParaRPr b="1" sz="2000">
              <a:solidFill>
                <a:srgbClr val="212121"/>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Perform a block of code while a condition is true </a:t>
            </a:r>
            <a:endParaRPr sz="2400">
              <a:solidFill>
                <a:srgbClr val="0D0D0D"/>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If the condition is false, the while loop will not be executed.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While loops do not have iteration capability like for loops. </a:t>
            </a:r>
            <a:endParaRPr sz="2400">
              <a:solidFill>
                <a:srgbClr val="0D0D0D"/>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212121"/>
              </a:solidFill>
            </a:endParaRPr>
          </a:p>
        </p:txBody>
      </p:sp>
      <p:sp>
        <p:nvSpPr>
          <p:cNvPr id="340" name="Google Shape;340;p40"/>
          <p:cNvSpPr txBox="1"/>
          <p:nvPr/>
        </p:nvSpPr>
        <p:spPr>
          <a:xfrm>
            <a:off x="4377575" y="1585300"/>
            <a:ext cx="4462500" cy="2262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rgbClr val="888888"/>
                </a:solidFill>
              </a:rPr>
              <a:t># Initialize the counter</a:t>
            </a:r>
            <a:endParaRPr sz="1500">
              <a:solidFill>
                <a:srgbClr val="333333"/>
              </a:solidFill>
            </a:endParaRPr>
          </a:p>
          <a:p>
            <a:pPr indent="0" lvl="0" marL="0" rtl="0" algn="l">
              <a:spcBef>
                <a:spcPts val="0"/>
              </a:spcBef>
              <a:spcAft>
                <a:spcPts val="0"/>
              </a:spcAft>
              <a:buNone/>
            </a:pPr>
            <a:r>
              <a:rPr lang="en" sz="1500">
                <a:solidFill>
                  <a:srgbClr val="333333"/>
                </a:solidFill>
              </a:rPr>
              <a:t>counter = </a:t>
            </a:r>
            <a:r>
              <a:rPr b="1" lang="en" sz="1500">
                <a:solidFill>
                  <a:srgbClr val="0000DD"/>
                </a:solidFill>
              </a:rPr>
              <a:t>0</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spcBef>
                <a:spcPts val="0"/>
              </a:spcBef>
              <a:spcAft>
                <a:spcPts val="0"/>
              </a:spcAft>
              <a:buNone/>
            </a:pPr>
            <a:r>
              <a:rPr lang="en" sz="1500">
                <a:solidFill>
                  <a:srgbClr val="888888"/>
                </a:solidFill>
              </a:rPr>
              <a:t># Loop until the counter reaches 5</a:t>
            </a:r>
            <a:endParaRPr sz="1500">
              <a:solidFill>
                <a:srgbClr val="333333"/>
              </a:solidFill>
            </a:endParaRPr>
          </a:p>
          <a:p>
            <a:pPr indent="0" lvl="0" marL="0" rtl="0" algn="l">
              <a:spcBef>
                <a:spcPts val="0"/>
              </a:spcBef>
              <a:spcAft>
                <a:spcPts val="0"/>
              </a:spcAft>
              <a:buNone/>
            </a:pPr>
            <a:r>
              <a:rPr b="1" lang="en" sz="1500">
                <a:solidFill>
                  <a:srgbClr val="008800"/>
                </a:solidFill>
              </a:rPr>
              <a:t>while</a:t>
            </a:r>
            <a:r>
              <a:rPr lang="en" sz="1500">
                <a:solidFill>
                  <a:srgbClr val="333333"/>
                </a:solidFill>
              </a:rPr>
              <a:t> counter &lt; </a:t>
            </a:r>
            <a:r>
              <a:rPr b="1" lang="en" sz="1500">
                <a:solidFill>
                  <a:srgbClr val="0000DD"/>
                </a:solidFill>
              </a:rPr>
              <a:t>5</a:t>
            </a:r>
            <a:r>
              <a:rPr lang="en" sz="1500">
                <a:solidFill>
                  <a:srgbClr val="333333"/>
                </a:solidFill>
              </a:rPr>
              <a:t>:</a:t>
            </a:r>
            <a:endParaRPr sz="1500">
              <a:solidFill>
                <a:srgbClr val="333333"/>
              </a:solidFill>
            </a:endParaRPr>
          </a:p>
          <a:p>
            <a:pPr indent="0" lvl="0" marL="0" rtl="0" algn="l">
              <a:spcBef>
                <a:spcPts val="0"/>
              </a:spcBef>
              <a:spcAft>
                <a:spcPts val="0"/>
              </a:spcAft>
              <a:buNone/>
            </a:pPr>
            <a:r>
              <a:rPr lang="en" sz="1500">
                <a:solidFill>
                  <a:srgbClr val="333333"/>
                </a:solidFill>
              </a:rPr>
              <a:t>    </a:t>
            </a:r>
            <a:r>
              <a:rPr lang="en" sz="1500">
                <a:solidFill>
                  <a:srgbClr val="007020"/>
                </a:solidFill>
              </a:rPr>
              <a:t>print</a:t>
            </a:r>
            <a:r>
              <a:rPr lang="en" sz="1500">
                <a:solidFill>
                  <a:srgbClr val="333333"/>
                </a:solidFill>
              </a:rPr>
              <a:t>(</a:t>
            </a:r>
            <a:r>
              <a:rPr lang="en" sz="1500">
                <a:solidFill>
                  <a:srgbClr val="333333"/>
                </a:solidFill>
                <a:highlight>
                  <a:srgbClr val="FFF0F0"/>
                </a:highlight>
              </a:rPr>
              <a:t>"Current counter value:"</a:t>
            </a:r>
            <a:r>
              <a:rPr lang="en" sz="1500">
                <a:solidFill>
                  <a:srgbClr val="333333"/>
                </a:solidFill>
              </a:rPr>
              <a:t>, counter)</a:t>
            </a:r>
            <a:endParaRPr sz="1500">
              <a:solidFill>
                <a:srgbClr val="333333"/>
              </a:solidFill>
            </a:endParaRPr>
          </a:p>
          <a:p>
            <a:pPr indent="0" lvl="0" marL="0" rtl="0" algn="l">
              <a:spcBef>
                <a:spcPts val="0"/>
              </a:spcBef>
              <a:spcAft>
                <a:spcPts val="0"/>
              </a:spcAft>
              <a:buNone/>
            </a:pPr>
            <a:r>
              <a:rPr lang="en" sz="1500">
                <a:solidFill>
                  <a:srgbClr val="333333"/>
                </a:solidFill>
              </a:rPr>
              <a:t>    counter += </a:t>
            </a:r>
            <a:r>
              <a:rPr b="1" lang="en" sz="1500">
                <a:solidFill>
                  <a:srgbClr val="0000DD"/>
                </a:solidFill>
              </a:rPr>
              <a:t>1</a:t>
            </a:r>
            <a:r>
              <a:rPr lang="en" sz="1500">
                <a:solidFill>
                  <a:srgbClr val="333333"/>
                </a:solidFill>
              </a:rPr>
              <a:t>  </a:t>
            </a:r>
            <a:r>
              <a:rPr lang="en" sz="1500">
                <a:solidFill>
                  <a:srgbClr val="888888"/>
                </a:solidFill>
              </a:rPr>
              <a:t># Increment the counter</a:t>
            </a:r>
            <a:endParaRPr sz="1500">
              <a:solidFill>
                <a:srgbClr val="333333"/>
              </a:solidFill>
            </a:endParaRPr>
          </a:p>
          <a:p>
            <a:pPr indent="0" lvl="0" marL="0" rtl="0" algn="l">
              <a:spcBef>
                <a:spcPts val="0"/>
              </a:spcBef>
              <a:spcAft>
                <a:spcPts val="0"/>
              </a:spcAft>
              <a:buNone/>
            </a:pPr>
            <a:r>
              <a:t/>
            </a:r>
            <a:endParaRPr sz="1500">
              <a:solidFill>
                <a:srgbClr val="333333"/>
              </a:solidFill>
            </a:endParaRPr>
          </a:p>
          <a:p>
            <a:pPr indent="0" lvl="0" marL="0" rtl="0" algn="l">
              <a:lnSpc>
                <a:spcPct val="110795"/>
              </a:lnSpc>
              <a:spcBef>
                <a:spcPts val="0"/>
              </a:spcBef>
              <a:spcAft>
                <a:spcPts val="0"/>
              </a:spcAft>
              <a:buNone/>
            </a:pPr>
            <a:r>
              <a:rPr lang="en" sz="1500">
                <a:solidFill>
                  <a:srgbClr val="007020"/>
                </a:solidFill>
              </a:rPr>
              <a:t>print</a:t>
            </a:r>
            <a:r>
              <a:rPr lang="en" sz="1500">
                <a:solidFill>
                  <a:srgbClr val="333333"/>
                </a:solidFill>
              </a:rPr>
              <a:t>(</a:t>
            </a:r>
            <a:r>
              <a:rPr lang="en" sz="1500">
                <a:solidFill>
                  <a:srgbClr val="333333"/>
                </a:solidFill>
                <a:highlight>
                  <a:srgbClr val="FFF0F0"/>
                </a:highlight>
              </a:rPr>
              <a:t>"Loop finished."</a:t>
            </a:r>
            <a:r>
              <a:rPr lang="en" sz="1500">
                <a:solidFill>
                  <a:srgbClr val="333333"/>
                </a:solidFill>
              </a:rPr>
              <a:t>)</a:t>
            </a:r>
            <a:endParaRPr sz="1500">
              <a:solidFill>
                <a:srgbClr val="333333"/>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1"/>
          <p:cNvSpPr txBox="1"/>
          <p:nvPr/>
        </p:nvSpPr>
        <p:spPr>
          <a:xfrm>
            <a:off x="633500" y="2866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Len() and range()</a:t>
            </a:r>
            <a:endParaRPr sz="2400">
              <a:solidFill>
                <a:srgbClr val="00B0B4"/>
              </a:solidFill>
            </a:endParaRPr>
          </a:p>
        </p:txBody>
      </p:sp>
      <p:sp>
        <p:nvSpPr>
          <p:cNvPr id="346" name="Google Shape;346;p41"/>
          <p:cNvSpPr txBox="1"/>
          <p:nvPr/>
        </p:nvSpPr>
        <p:spPr>
          <a:xfrm>
            <a:off x="252150" y="887825"/>
            <a:ext cx="40701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The </a:t>
            </a:r>
            <a:r>
              <a:rPr b="1" lang="en" sz="2000">
                <a:solidFill>
                  <a:srgbClr val="212121"/>
                </a:solidFill>
              </a:rPr>
              <a:t>l</a:t>
            </a:r>
            <a:r>
              <a:rPr b="1" lang="en" sz="2000">
                <a:solidFill>
                  <a:srgbClr val="212121"/>
                </a:solidFill>
              </a:rPr>
              <a:t>en() </a:t>
            </a:r>
            <a:r>
              <a:rPr lang="en" sz="2000">
                <a:solidFill>
                  <a:srgbClr val="212121"/>
                </a:solidFill>
              </a:rPr>
              <a:t>function returns the number of items of an object. </a:t>
            </a:r>
            <a:endParaRPr sz="2000">
              <a:solidFill>
                <a:srgbClr val="212121"/>
              </a:solidFill>
            </a:endParaRPr>
          </a:p>
          <a:p>
            <a:pPr indent="-180975" lvl="0" marL="180975" rtl="0" algn="l">
              <a:lnSpc>
                <a:spcPct val="115000"/>
              </a:lnSpc>
              <a:spcBef>
                <a:spcPts val="400"/>
              </a:spcBef>
              <a:spcAft>
                <a:spcPts val="0"/>
              </a:spcAft>
              <a:buClr>
                <a:srgbClr val="212121"/>
              </a:buClr>
              <a:buSzPts val="2000"/>
              <a:buFont typeface="Noto Sans Symbols"/>
              <a:buChar char="▪"/>
            </a:pPr>
            <a:r>
              <a:rPr lang="en" sz="2000">
                <a:solidFill>
                  <a:srgbClr val="212121"/>
                </a:solidFill>
              </a:rPr>
              <a:t>Count the number of elements from Users Input </a:t>
            </a:r>
            <a:endParaRPr sz="2000">
              <a:solidFill>
                <a:srgbClr val="212121"/>
              </a:solidFill>
            </a:endParaRPr>
          </a:p>
          <a:p>
            <a:pPr indent="0" lvl="0" marL="0" rtl="0" algn="l">
              <a:lnSpc>
                <a:spcPct val="115000"/>
              </a:lnSpc>
              <a:spcBef>
                <a:spcPts val="480"/>
              </a:spcBef>
              <a:spcAft>
                <a:spcPts val="0"/>
              </a:spcAft>
              <a:buNone/>
            </a:pPr>
            <a:r>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The </a:t>
            </a:r>
            <a:r>
              <a:rPr b="1" lang="en" sz="2000">
                <a:solidFill>
                  <a:srgbClr val="212121"/>
                </a:solidFill>
              </a:rPr>
              <a:t>range()</a:t>
            </a:r>
            <a:r>
              <a:rPr lang="en" sz="2000">
                <a:solidFill>
                  <a:srgbClr val="212121"/>
                </a:solidFill>
              </a:rPr>
              <a:t> function accepts an integer and returns the range of the object. </a:t>
            </a:r>
            <a:endParaRPr sz="2000">
              <a:solidFill>
                <a:srgbClr val="212121"/>
              </a:solidFill>
            </a:endParaRPr>
          </a:p>
          <a:p>
            <a:pPr indent="-180975" lvl="0" marL="180975" rtl="0" algn="l">
              <a:lnSpc>
                <a:spcPct val="115000"/>
              </a:lnSpc>
              <a:spcBef>
                <a:spcPts val="1200"/>
              </a:spcBef>
              <a:spcAft>
                <a:spcPts val="1200"/>
              </a:spcAft>
              <a:buClr>
                <a:srgbClr val="212121"/>
              </a:buClr>
              <a:buSzPts val="2000"/>
              <a:buFont typeface="Noto Sans Symbols"/>
              <a:buChar char="▪"/>
            </a:pPr>
            <a:r>
              <a:rPr lang="en" sz="2000">
                <a:solidFill>
                  <a:srgbClr val="212121"/>
                </a:solidFill>
              </a:rPr>
              <a:t>Used to loop through any data structure</a:t>
            </a:r>
            <a:endParaRPr sz="2000">
              <a:solidFill>
                <a:srgbClr val="212121"/>
              </a:solidFill>
            </a:endParaRPr>
          </a:p>
        </p:txBody>
      </p:sp>
      <p:sp>
        <p:nvSpPr>
          <p:cNvPr id="347" name="Google Shape;347;p41"/>
          <p:cNvSpPr txBox="1"/>
          <p:nvPr/>
        </p:nvSpPr>
        <p:spPr>
          <a:xfrm>
            <a:off x="4621500" y="919900"/>
            <a:ext cx="4241700" cy="1693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888888"/>
                </a:solidFill>
              </a:rPr>
              <a:t># Example using len() with a list</a:t>
            </a:r>
            <a:endParaRPr>
              <a:solidFill>
                <a:srgbClr val="333333"/>
              </a:solidFill>
            </a:endParaRPr>
          </a:p>
          <a:p>
            <a:pPr indent="0" lvl="0" marL="0" rtl="0" algn="l">
              <a:spcBef>
                <a:spcPts val="0"/>
              </a:spcBef>
              <a:spcAft>
                <a:spcPts val="0"/>
              </a:spcAft>
              <a:buNone/>
            </a:pPr>
            <a:r>
              <a:rPr lang="en">
                <a:solidFill>
                  <a:srgbClr val="333333"/>
                </a:solidFill>
              </a:rPr>
              <a:t>my_list = [</a:t>
            </a:r>
            <a:r>
              <a:rPr b="1" lang="en">
                <a:solidFill>
                  <a:srgbClr val="0000DD"/>
                </a:solidFill>
              </a:rPr>
              <a:t>1</a:t>
            </a:r>
            <a:r>
              <a:rPr lang="en">
                <a:solidFill>
                  <a:srgbClr val="333333"/>
                </a:solidFill>
              </a:rPr>
              <a:t>, </a:t>
            </a:r>
            <a:r>
              <a:rPr b="1" lang="en">
                <a:solidFill>
                  <a:srgbClr val="0000DD"/>
                </a:solidFill>
              </a:rPr>
              <a:t>2</a:t>
            </a:r>
            <a:r>
              <a:rPr lang="en">
                <a:solidFill>
                  <a:srgbClr val="333333"/>
                </a:solidFill>
              </a:rPr>
              <a:t>, </a:t>
            </a:r>
            <a:r>
              <a:rPr b="1" lang="en">
                <a:solidFill>
                  <a:srgbClr val="0000DD"/>
                </a:solidFill>
              </a:rPr>
              <a:t>3</a:t>
            </a:r>
            <a:r>
              <a:rPr lang="en">
                <a:solidFill>
                  <a:srgbClr val="333333"/>
                </a:solidFill>
              </a:rPr>
              <a:t>, </a:t>
            </a:r>
            <a:r>
              <a:rPr b="1" lang="en">
                <a:solidFill>
                  <a:srgbClr val="0000DD"/>
                </a:solidFill>
              </a:rPr>
              <a:t>4</a:t>
            </a:r>
            <a:r>
              <a:rPr lang="en">
                <a:solidFill>
                  <a:srgbClr val="333333"/>
                </a:solidFill>
              </a:rPr>
              <a:t>]</a:t>
            </a:r>
            <a:endParaRPr>
              <a:solidFill>
                <a:srgbClr val="333333"/>
              </a:solidFill>
            </a:endParaRPr>
          </a:p>
          <a:p>
            <a:pPr indent="0" lvl="0" marL="0" rtl="0" algn="l">
              <a:spcBef>
                <a:spcPts val="0"/>
              </a:spcBef>
              <a:spcAft>
                <a:spcPts val="0"/>
              </a:spcAft>
              <a:buNone/>
            </a:pPr>
            <a:r>
              <a:rPr lang="en">
                <a:solidFill>
                  <a:srgbClr val="007020"/>
                </a:solidFill>
              </a:rPr>
              <a:t>print</a:t>
            </a:r>
            <a:r>
              <a:rPr lang="en">
                <a:solidFill>
                  <a:srgbClr val="333333"/>
                </a:solidFill>
              </a:rPr>
              <a:t>(</a:t>
            </a:r>
            <a:r>
              <a:rPr lang="en">
                <a:solidFill>
                  <a:srgbClr val="333333"/>
                </a:solidFill>
                <a:highlight>
                  <a:srgbClr val="FFF0F0"/>
                </a:highlight>
              </a:rPr>
              <a:t>"Length of the list:"</a:t>
            </a:r>
            <a:r>
              <a:rPr lang="en">
                <a:solidFill>
                  <a:srgbClr val="333333"/>
                </a:solidFill>
              </a:rPr>
              <a:t>, </a:t>
            </a:r>
            <a:r>
              <a:rPr lang="en">
                <a:solidFill>
                  <a:srgbClr val="007020"/>
                </a:solidFill>
              </a:rPr>
              <a:t>len</a:t>
            </a:r>
            <a:r>
              <a:rPr lang="en">
                <a:solidFill>
                  <a:srgbClr val="333333"/>
                </a:solidFill>
              </a:rPr>
              <a:t>(my_list))</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rPr lang="en">
                <a:solidFill>
                  <a:srgbClr val="888888"/>
                </a:solidFill>
              </a:rPr>
              <a:t># Example using len() with a string</a:t>
            </a:r>
            <a:endParaRPr>
              <a:solidFill>
                <a:srgbClr val="333333"/>
              </a:solidFill>
            </a:endParaRPr>
          </a:p>
          <a:p>
            <a:pPr indent="0" lvl="0" marL="0" rtl="0" algn="l">
              <a:spcBef>
                <a:spcPts val="0"/>
              </a:spcBef>
              <a:spcAft>
                <a:spcPts val="0"/>
              </a:spcAft>
              <a:buNone/>
            </a:pPr>
            <a:r>
              <a:rPr lang="en">
                <a:solidFill>
                  <a:srgbClr val="333333"/>
                </a:solidFill>
              </a:rPr>
              <a:t>my_string = </a:t>
            </a:r>
            <a:r>
              <a:rPr lang="en">
                <a:solidFill>
                  <a:srgbClr val="333333"/>
                </a:solidFill>
                <a:highlight>
                  <a:srgbClr val="FFF0F0"/>
                </a:highlight>
              </a:rPr>
              <a:t>"hello"</a:t>
            </a:r>
            <a:endParaRPr>
              <a:solidFill>
                <a:srgbClr val="333333"/>
              </a:solidFill>
            </a:endParaRPr>
          </a:p>
          <a:p>
            <a:pPr indent="0" lvl="0" marL="0" rtl="0" algn="l">
              <a:lnSpc>
                <a:spcPct val="110795"/>
              </a:lnSpc>
              <a:spcBef>
                <a:spcPts val="0"/>
              </a:spcBef>
              <a:spcAft>
                <a:spcPts val="0"/>
              </a:spcAft>
              <a:buNone/>
            </a:pPr>
            <a:r>
              <a:rPr lang="en">
                <a:solidFill>
                  <a:srgbClr val="007020"/>
                </a:solidFill>
              </a:rPr>
              <a:t>print</a:t>
            </a:r>
            <a:r>
              <a:rPr lang="en">
                <a:solidFill>
                  <a:srgbClr val="333333"/>
                </a:solidFill>
              </a:rPr>
              <a:t>(</a:t>
            </a:r>
            <a:r>
              <a:rPr lang="en">
                <a:solidFill>
                  <a:srgbClr val="333333"/>
                </a:solidFill>
                <a:highlight>
                  <a:srgbClr val="FFF0F0"/>
                </a:highlight>
              </a:rPr>
              <a:t>"Length of the string:"</a:t>
            </a:r>
            <a:r>
              <a:rPr lang="en">
                <a:solidFill>
                  <a:srgbClr val="333333"/>
                </a:solidFill>
              </a:rPr>
              <a:t>, </a:t>
            </a:r>
            <a:r>
              <a:rPr lang="en">
                <a:solidFill>
                  <a:srgbClr val="007020"/>
                </a:solidFill>
              </a:rPr>
              <a:t>len</a:t>
            </a:r>
            <a:r>
              <a:rPr lang="en">
                <a:solidFill>
                  <a:srgbClr val="333333"/>
                </a:solidFill>
              </a:rPr>
              <a:t>(my_string))</a:t>
            </a:r>
            <a:endParaRPr>
              <a:solidFill>
                <a:srgbClr val="333333"/>
              </a:solidFill>
            </a:endParaRPr>
          </a:p>
        </p:txBody>
      </p:sp>
      <p:sp>
        <p:nvSpPr>
          <p:cNvPr id="348" name="Google Shape;348;p41"/>
          <p:cNvSpPr txBox="1"/>
          <p:nvPr/>
        </p:nvSpPr>
        <p:spPr>
          <a:xfrm>
            <a:off x="4621400" y="2722875"/>
            <a:ext cx="4241700" cy="2071500"/>
          </a:xfrm>
          <a:prstGeom prst="rect">
            <a:avLst/>
          </a:prstGeom>
          <a:solidFill>
            <a:schemeClr val="lt2"/>
          </a:solid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rPr lang="en">
                <a:solidFill>
                  <a:srgbClr val="888888"/>
                </a:solidFill>
              </a:rPr>
              <a:t># Example using range() in a for loop</a:t>
            </a:r>
            <a:endParaRPr>
              <a:solidFill>
                <a:srgbClr val="333333"/>
              </a:solidFill>
            </a:endParaRPr>
          </a:p>
          <a:p>
            <a:pPr indent="0" lvl="0" marL="0" rtl="0" algn="l">
              <a:lnSpc>
                <a:spcPct val="110795"/>
              </a:lnSpc>
              <a:spcBef>
                <a:spcPts val="0"/>
              </a:spcBef>
              <a:spcAft>
                <a:spcPts val="0"/>
              </a:spcAft>
              <a:buNone/>
            </a:pPr>
            <a:r>
              <a:rPr b="1" lang="en">
                <a:solidFill>
                  <a:srgbClr val="008800"/>
                </a:solidFill>
              </a:rPr>
              <a:t>for</a:t>
            </a:r>
            <a:r>
              <a:rPr lang="en">
                <a:solidFill>
                  <a:srgbClr val="333333"/>
                </a:solidFill>
              </a:rPr>
              <a:t> i </a:t>
            </a:r>
            <a:r>
              <a:rPr b="1" lang="en"/>
              <a:t>in</a:t>
            </a:r>
            <a:r>
              <a:rPr lang="en">
                <a:solidFill>
                  <a:srgbClr val="333333"/>
                </a:solidFill>
              </a:rPr>
              <a:t> </a:t>
            </a:r>
            <a:r>
              <a:rPr lang="en">
                <a:solidFill>
                  <a:srgbClr val="007020"/>
                </a:solidFill>
              </a:rPr>
              <a:t>range</a:t>
            </a:r>
            <a:r>
              <a:rPr lang="en">
                <a:solidFill>
                  <a:srgbClr val="333333"/>
                </a:solidFill>
              </a:rPr>
              <a:t>(</a:t>
            </a:r>
            <a:r>
              <a:rPr b="1" lang="en">
                <a:solidFill>
                  <a:srgbClr val="0000DD"/>
                </a:solidFill>
              </a:rPr>
              <a:t>5</a:t>
            </a:r>
            <a:r>
              <a:rPr lang="en">
                <a:solidFill>
                  <a:srgbClr val="333333"/>
                </a:solidFill>
              </a:rPr>
              <a:t>):  </a:t>
            </a:r>
            <a:r>
              <a:rPr lang="en">
                <a:solidFill>
                  <a:srgbClr val="888888"/>
                </a:solidFill>
              </a:rPr>
              <a:t># Generates numbers from 0 to 4</a:t>
            </a:r>
            <a:endParaRPr>
              <a:solidFill>
                <a:srgbClr val="333333"/>
              </a:solidFill>
            </a:endParaRPr>
          </a:p>
          <a:p>
            <a:pPr indent="0" lvl="0" marL="0" rtl="0" algn="l">
              <a:lnSpc>
                <a:spcPct val="110795"/>
              </a:lnSpc>
              <a:spcBef>
                <a:spcPts val="0"/>
              </a:spcBef>
              <a:spcAft>
                <a:spcPts val="0"/>
              </a:spcAft>
              <a:buNone/>
            </a:pPr>
            <a:r>
              <a:rPr lang="en">
                <a:solidFill>
                  <a:srgbClr val="333333"/>
                </a:solidFill>
              </a:rPr>
              <a:t>    </a:t>
            </a:r>
            <a:r>
              <a:rPr lang="en">
                <a:solidFill>
                  <a:srgbClr val="007020"/>
                </a:solidFill>
              </a:rPr>
              <a:t>print</a:t>
            </a:r>
            <a:r>
              <a:rPr lang="en">
                <a:solidFill>
                  <a:srgbClr val="333333"/>
                </a:solidFill>
              </a:rPr>
              <a:t>(i)</a:t>
            </a:r>
            <a:endParaRPr>
              <a:solidFill>
                <a:srgbClr val="333333"/>
              </a:solidFill>
            </a:endParaRPr>
          </a:p>
          <a:p>
            <a:pPr indent="0" lvl="0" marL="0" rtl="0" algn="l">
              <a:lnSpc>
                <a:spcPct val="110795"/>
              </a:lnSpc>
              <a:spcBef>
                <a:spcPts val="0"/>
              </a:spcBef>
              <a:spcAft>
                <a:spcPts val="0"/>
              </a:spcAft>
              <a:buNone/>
            </a:pPr>
            <a:r>
              <a:t/>
            </a:r>
            <a:endParaRPr>
              <a:solidFill>
                <a:srgbClr val="333333"/>
              </a:solidFill>
            </a:endParaRPr>
          </a:p>
          <a:p>
            <a:pPr indent="0" lvl="0" marL="0" rtl="0" algn="l">
              <a:lnSpc>
                <a:spcPct val="110795"/>
              </a:lnSpc>
              <a:spcBef>
                <a:spcPts val="0"/>
              </a:spcBef>
              <a:spcAft>
                <a:spcPts val="0"/>
              </a:spcAft>
              <a:buNone/>
            </a:pPr>
            <a:r>
              <a:rPr lang="en">
                <a:solidFill>
                  <a:srgbClr val="888888"/>
                </a:solidFill>
              </a:rPr>
              <a:t># Example using range() with start, stop, and step </a:t>
            </a:r>
            <a:endParaRPr>
              <a:solidFill>
                <a:srgbClr val="333333"/>
              </a:solidFill>
            </a:endParaRPr>
          </a:p>
          <a:p>
            <a:pPr indent="0" lvl="0" marL="0" rtl="0" algn="l">
              <a:lnSpc>
                <a:spcPct val="110795"/>
              </a:lnSpc>
              <a:spcBef>
                <a:spcPts val="0"/>
              </a:spcBef>
              <a:spcAft>
                <a:spcPts val="0"/>
              </a:spcAft>
              <a:buNone/>
            </a:pPr>
            <a:r>
              <a:rPr b="1" lang="en">
                <a:solidFill>
                  <a:srgbClr val="008800"/>
                </a:solidFill>
              </a:rPr>
              <a:t>for</a:t>
            </a:r>
            <a:r>
              <a:rPr lang="en">
                <a:solidFill>
                  <a:srgbClr val="333333"/>
                </a:solidFill>
              </a:rPr>
              <a:t> i </a:t>
            </a:r>
            <a:r>
              <a:rPr b="1" lang="en"/>
              <a:t>in</a:t>
            </a:r>
            <a:r>
              <a:rPr lang="en">
                <a:solidFill>
                  <a:srgbClr val="333333"/>
                </a:solidFill>
              </a:rPr>
              <a:t> </a:t>
            </a:r>
            <a:r>
              <a:rPr lang="en">
                <a:solidFill>
                  <a:srgbClr val="007020"/>
                </a:solidFill>
              </a:rPr>
              <a:t>range</a:t>
            </a:r>
            <a:r>
              <a:rPr lang="en">
                <a:solidFill>
                  <a:srgbClr val="333333"/>
                </a:solidFill>
              </a:rPr>
              <a:t>(</a:t>
            </a:r>
            <a:r>
              <a:rPr b="1" lang="en">
                <a:solidFill>
                  <a:srgbClr val="0000DD"/>
                </a:solidFill>
              </a:rPr>
              <a:t>1</a:t>
            </a:r>
            <a:r>
              <a:rPr lang="en">
                <a:solidFill>
                  <a:srgbClr val="333333"/>
                </a:solidFill>
              </a:rPr>
              <a:t>, </a:t>
            </a:r>
            <a:r>
              <a:rPr b="1" lang="en">
                <a:solidFill>
                  <a:srgbClr val="0000DD"/>
                </a:solidFill>
              </a:rPr>
              <a:t>10</a:t>
            </a:r>
            <a:r>
              <a:rPr lang="en">
                <a:solidFill>
                  <a:srgbClr val="333333"/>
                </a:solidFill>
              </a:rPr>
              <a:t>, </a:t>
            </a:r>
            <a:r>
              <a:rPr b="1" lang="en">
                <a:solidFill>
                  <a:srgbClr val="0000DD"/>
                </a:solidFill>
              </a:rPr>
              <a:t>2</a:t>
            </a:r>
            <a:r>
              <a:rPr lang="en">
                <a:solidFill>
                  <a:srgbClr val="333333"/>
                </a:solidFill>
              </a:rPr>
              <a:t>):  </a:t>
            </a:r>
            <a:r>
              <a:rPr lang="en">
                <a:solidFill>
                  <a:srgbClr val="888888"/>
                </a:solidFill>
              </a:rPr>
              <a:t># Numbers from 1 to 9, stepping by 2</a:t>
            </a:r>
            <a:endParaRPr>
              <a:solidFill>
                <a:srgbClr val="333333"/>
              </a:solidFill>
            </a:endParaRPr>
          </a:p>
          <a:p>
            <a:pPr indent="0" lvl="0" marL="0" rtl="0" algn="l">
              <a:lnSpc>
                <a:spcPct val="110795"/>
              </a:lnSpc>
              <a:spcBef>
                <a:spcPts val="0"/>
              </a:spcBef>
              <a:spcAft>
                <a:spcPts val="0"/>
              </a:spcAft>
              <a:buNone/>
            </a:pPr>
            <a:r>
              <a:rPr lang="en">
                <a:solidFill>
                  <a:srgbClr val="333333"/>
                </a:solidFill>
              </a:rPr>
              <a:t>    </a:t>
            </a:r>
            <a:r>
              <a:rPr lang="en">
                <a:solidFill>
                  <a:srgbClr val="007020"/>
                </a:solidFill>
              </a:rPr>
              <a:t>print</a:t>
            </a:r>
            <a:r>
              <a:rPr lang="en">
                <a:solidFill>
                  <a:srgbClr val="333333"/>
                </a:solidFill>
              </a:rPr>
              <a:t>(i)</a:t>
            </a:r>
            <a:endParaRPr>
              <a:solidFill>
                <a:srgbClr val="888888"/>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2"/>
          <p:cNvSpPr txBox="1"/>
          <p:nvPr/>
        </p:nvSpPr>
        <p:spPr>
          <a:xfrm>
            <a:off x="528950" y="3245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Break, Continue, Pass</a:t>
            </a:r>
            <a:endParaRPr sz="2200">
              <a:solidFill>
                <a:srgbClr val="00B0B4"/>
              </a:solidFill>
            </a:endParaRPr>
          </a:p>
        </p:txBody>
      </p:sp>
      <p:sp>
        <p:nvSpPr>
          <p:cNvPr id="354" name="Google Shape;354;p42"/>
          <p:cNvSpPr txBox="1"/>
          <p:nvPr/>
        </p:nvSpPr>
        <p:spPr>
          <a:xfrm>
            <a:off x="282899" y="844527"/>
            <a:ext cx="4170000" cy="3312300"/>
          </a:xfrm>
          <a:prstGeom prst="rect">
            <a:avLst/>
          </a:prstGeom>
          <a:noFill/>
          <a:ln>
            <a:noFill/>
          </a:ln>
        </p:spPr>
        <p:txBody>
          <a:bodyPr anchorCtr="0" anchor="t" bIns="45700" lIns="91425" spcFirstLastPara="1" rIns="91425" wrap="square" tIns="45700">
            <a:noAutofit/>
          </a:bodyPr>
          <a:lstStyle/>
          <a:p>
            <a:pPr indent="-28575" lvl="0" marL="180975" rtl="0" algn="l">
              <a:lnSpc>
                <a:spcPct val="115000"/>
              </a:lnSpc>
              <a:spcBef>
                <a:spcPts val="0"/>
              </a:spcBef>
              <a:spcAft>
                <a:spcPts val="0"/>
              </a:spcAft>
              <a:buNone/>
            </a:pPr>
            <a:r>
              <a:t/>
            </a:r>
            <a:endParaRPr sz="2400">
              <a:solidFill>
                <a:srgbClr val="0D0D0D"/>
              </a:solidFill>
            </a:endParaRPr>
          </a:p>
          <a:p>
            <a:pPr indent="-180975" lvl="0" marL="180975" rtl="0" algn="l">
              <a:lnSpc>
                <a:spcPct val="115000"/>
              </a:lnSpc>
              <a:spcBef>
                <a:spcPts val="480"/>
              </a:spcBef>
              <a:spcAft>
                <a:spcPts val="0"/>
              </a:spcAft>
              <a:buClr>
                <a:srgbClr val="003399"/>
              </a:buClr>
              <a:buSzPts val="2400"/>
              <a:buFont typeface="Noto Sans Symbols"/>
              <a:buChar char="▪"/>
            </a:pPr>
            <a:r>
              <a:rPr lang="en" sz="2400">
                <a:solidFill>
                  <a:srgbClr val="0D0D0D"/>
                </a:solidFill>
              </a:rPr>
              <a:t>The </a:t>
            </a:r>
            <a:r>
              <a:rPr b="1" lang="en" sz="2400">
                <a:solidFill>
                  <a:srgbClr val="0D0D0D"/>
                </a:solidFill>
              </a:rPr>
              <a:t>break </a:t>
            </a:r>
            <a:r>
              <a:rPr lang="en" sz="2400">
                <a:solidFill>
                  <a:srgbClr val="0D0D0D"/>
                </a:solidFill>
              </a:rPr>
              <a:t>command exits a loop. </a:t>
            </a:r>
            <a:endParaRPr sz="2400">
              <a:solidFill>
                <a:srgbClr val="0C0C0C"/>
              </a:solidFill>
            </a:endParaRPr>
          </a:p>
          <a:p>
            <a:pPr indent="-180975" lvl="0" marL="180975" rtl="0" algn="l">
              <a:lnSpc>
                <a:spcPct val="115000"/>
              </a:lnSpc>
              <a:spcBef>
                <a:spcPts val="480"/>
              </a:spcBef>
              <a:spcAft>
                <a:spcPts val="0"/>
              </a:spcAft>
              <a:buClr>
                <a:srgbClr val="003399"/>
              </a:buClr>
              <a:buSzPts val="2400"/>
              <a:buFont typeface="Noto Sans Symbols"/>
              <a:buChar char="▪"/>
            </a:pPr>
            <a:r>
              <a:rPr b="1" lang="en" sz="2400">
                <a:solidFill>
                  <a:srgbClr val="0D0D0D"/>
                </a:solidFill>
              </a:rPr>
              <a:t>Pass </a:t>
            </a:r>
            <a:r>
              <a:rPr lang="en" sz="2400">
                <a:solidFill>
                  <a:srgbClr val="0D0D0D"/>
                </a:solidFill>
              </a:rPr>
              <a:t>means move on to the remaining code or loop body. </a:t>
            </a:r>
            <a:endParaRPr sz="2400">
              <a:solidFill>
                <a:srgbClr val="0C0C0C"/>
              </a:solidFill>
            </a:endParaRPr>
          </a:p>
          <a:p>
            <a:pPr indent="-180975" lvl="0" marL="180975" rtl="0" algn="l">
              <a:lnSpc>
                <a:spcPct val="115000"/>
              </a:lnSpc>
              <a:spcBef>
                <a:spcPts val="480"/>
              </a:spcBef>
              <a:spcAft>
                <a:spcPts val="1200"/>
              </a:spcAft>
              <a:buClr>
                <a:srgbClr val="003399"/>
              </a:buClr>
              <a:buSzPts val="2400"/>
              <a:buFont typeface="Noto Sans Symbols"/>
              <a:buChar char="▪"/>
            </a:pPr>
            <a:r>
              <a:rPr b="1" lang="en" sz="2400">
                <a:solidFill>
                  <a:srgbClr val="0D0D0D"/>
                </a:solidFill>
              </a:rPr>
              <a:t>Continue </a:t>
            </a:r>
            <a:r>
              <a:rPr lang="en" sz="2400">
                <a:solidFill>
                  <a:srgbClr val="0D0D0D"/>
                </a:solidFill>
              </a:rPr>
              <a:t>forces the loop to begin the next iteration. </a:t>
            </a:r>
            <a:endParaRPr sz="2400">
              <a:solidFill>
                <a:srgbClr val="0C0C0C"/>
              </a:solidFill>
            </a:endParaRPr>
          </a:p>
        </p:txBody>
      </p:sp>
      <p:grpSp>
        <p:nvGrpSpPr>
          <p:cNvPr id="355" name="Google Shape;355;p42"/>
          <p:cNvGrpSpPr/>
          <p:nvPr/>
        </p:nvGrpSpPr>
        <p:grpSpPr>
          <a:xfrm>
            <a:off x="8948542" y="4645099"/>
            <a:ext cx="226200" cy="226200"/>
            <a:chOff x="5622254" y="2690218"/>
            <a:chExt cx="226200" cy="226200"/>
          </a:xfrm>
        </p:grpSpPr>
        <p:sp>
          <p:nvSpPr>
            <p:cNvPr id="356" name="Google Shape;356;p42"/>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357" name="Google Shape;357;p42"/>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358" name="Google Shape;358;p42"/>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359" name="Google Shape;359;p42"/>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10795"/>
              </a:lnSpc>
              <a:spcBef>
                <a:spcPts val="0"/>
              </a:spcBef>
              <a:spcAft>
                <a:spcPts val="0"/>
              </a:spcAft>
              <a:buNone/>
            </a:pPr>
            <a:r>
              <a:t/>
            </a:r>
            <a:endParaRPr sz="1100">
              <a:solidFill>
                <a:srgbClr val="333333"/>
              </a:solidFill>
            </a:endParaRPr>
          </a:p>
        </p:txBody>
      </p:sp>
      <p:sp>
        <p:nvSpPr>
          <p:cNvPr id="360" name="Google Shape;360;p42"/>
          <p:cNvSpPr txBox="1"/>
          <p:nvPr/>
        </p:nvSpPr>
        <p:spPr>
          <a:xfrm>
            <a:off x="4291450" y="915725"/>
            <a:ext cx="4604100" cy="4014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888888"/>
                </a:solidFill>
              </a:rPr>
              <a:t># Example using break in a loop</a:t>
            </a:r>
            <a:endParaRPr sz="1100">
              <a:solidFill>
                <a:srgbClr val="333333"/>
              </a:solidFill>
            </a:endParaRPr>
          </a:p>
          <a:p>
            <a:pPr indent="0" lvl="0" marL="0" rtl="0" algn="l">
              <a:spcBef>
                <a:spcPts val="0"/>
              </a:spcBef>
              <a:spcAft>
                <a:spcPts val="0"/>
              </a:spcAft>
              <a:buNone/>
            </a:pPr>
            <a:r>
              <a:rPr b="1" lang="en" sz="1100">
                <a:solidFill>
                  <a:srgbClr val="008800"/>
                </a:solidFill>
              </a:rPr>
              <a:t>for</a:t>
            </a:r>
            <a:r>
              <a:rPr lang="en" sz="1100">
                <a:solidFill>
                  <a:srgbClr val="333333"/>
                </a:solidFill>
              </a:rPr>
              <a:t> number </a:t>
            </a:r>
            <a:r>
              <a:rPr b="1" lang="en" sz="1100"/>
              <a:t>in</a:t>
            </a:r>
            <a:r>
              <a:rPr lang="en" sz="1100">
                <a:solidFill>
                  <a:srgbClr val="333333"/>
                </a:solidFill>
              </a:rPr>
              <a:t> </a:t>
            </a:r>
            <a:r>
              <a:rPr lang="en" sz="1100">
                <a:solidFill>
                  <a:srgbClr val="007020"/>
                </a:solidFill>
              </a:rPr>
              <a:t>range</a:t>
            </a:r>
            <a:r>
              <a:rPr lang="en" sz="1100">
                <a:solidFill>
                  <a:srgbClr val="333333"/>
                </a:solidFill>
              </a:rPr>
              <a:t>(</a:t>
            </a:r>
            <a:r>
              <a:rPr b="1" lang="en" sz="1100">
                <a:solidFill>
                  <a:srgbClr val="0000DD"/>
                </a:solidFill>
              </a:rPr>
              <a:t>1</a:t>
            </a:r>
            <a:r>
              <a:rPr lang="en" sz="1100">
                <a:solidFill>
                  <a:srgbClr val="333333"/>
                </a:solidFill>
              </a:rPr>
              <a:t>, </a:t>
            </a:r>
            <a:r>
              <a:rPr b="1" lang="en" sz="1100">
                <a:solidFill>
                  <a:srgbClr val="0000DD"/>
                </a:solidFill>
              </a:rPr>
              <a:t>10</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if</a:t>
            </a:r>
            <a:r>
              <a:rPr lang="en" sz="1100">
                <a:solidFill>
                  <a:srgbClr val="333333"/>
                </a:solidFill>
              </a:rPr>
              <a:t> number == </a:t>
            </a:r>
            <a:r>
              <a:rPr b="1" lang="en" sz="1100">
                <a:solidFill>
                  <a:srgbClr val="0000DD"/>
                </a:solidFill>
              </a:rPr>
              <a:t>5</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break</a:t>
            </a:r>
            <a:r>
              <a:rPr lang="en" sz="1100">
                <a:solidFill>
                  <a:srgbClr val="333333"/>
                </a:solidFill>
              </a:rPr>
              <a:t>  </a:t>
            </a:r>
            <a:r>
              <a:rPr lang="en" sz="1100">
                <a:solidFill>
                  <a:srgbClr val="888888"/>
                </a:solidFill>
              </a:rPr>
              <a:t># Exit the loop if number is 5</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(number)</a:t>
            </a:r>
            <a:endParaRPr sz="1100">
              <a:solidFill>
                <a:srgbClr val="333333"/>
              </a:solidFill>
            </a:endParaRPr>
          </a:p>
          <a:p>
            <a:pPr indent="0" lvl="0" marL="0" rtl="0" algn="l">
              <a:lnSpc>
                <a:spcPct val="110795"/>
              </a:lnSpc>
              <a:spcBef>
                <a:spcPts val="0"/>
              </a:spcBef>
              <a:spcAft>
                <a:spcPts val="0"/>
              </a:spcAft>
              <a:buNone/>
            </a:pPr>
            <a:r>
              <a:rPr lang="en" sz="1100">
                <a:solidFill>
                  <a:srgbClr val="007020"/>
                </a:solidFill>
              </a:rPr>
              <a:t>print</a:t>
            </a:r>
            <a:r>
              <a:rPr lang="en" sz="1100">
                <a:solidFill>
                  <a:srgbClr val="333333"/>
                </a:solidFill>
              </a:rPr>
              <a:t>(</a:t>
            </a:r>
            <a:r>
              <a:rPr lang="en" sz="1100">
                <a:solidFill>
                  <a:srgbClr val="333333"/>
                </a:solidFill>
                <a:highlight>
                  <a:srgbClr val="FFF0F0"/>
                </a:highlight>
              </a:rPr>
              <a:t>"Loop ended after hitting break."</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lang="en" sz="1100">
                <a:solidFill>
                  <a:srgbClr val="888888"/>
                </a:solidFill>
              </a:rPr>
              <a:t># Example using pass in a loop</a:t>
            </a:r>
            <a:endParaRPr sz="1100">
              <a:solidFill>
                <a:srgbClr val="333333"/>
              </a:solidFill>
            </a:endParaRPr>
          </a:p>
          <a:p>
            <a:pPr indent="0" lvl="0" marL="0" rtl="0" algn="l">
              <a:lnSpc>
                <a:spcPct val="110795"/>
              </a:lnSpc>
              <a:spcBef>
                <a:spcPts val="0"/>
              </a:spcBef>
              <a:spcAft>
                <a:spcPts val="0"/>
              </a:spcAft>
              <a:buNone/>
            </a:pPr>
            <a:r>
              <a:rPr b="1" lang="en" sz="1100">
                <a:solidFill>
                  <a:srgbClr val="008800"/>
                </a:solidFill>
              </a:rPr>
              <a:t>for</a:t>
            </a:r>
            <a:r>
              <a:rPr lang="en" sz="1100">
                <a:solidFill>
                  <a:srgbClr val="333333"/>
                </a:solidFill>
              </a:rPr>
              <a:t> number </a:t>
            </a:r>
            <a:r>
              <a:rPr b="1" lang="en" sz="1100"/>
              <a:t>in</a:t>
            </a:r>
            <a:r>
              <a:rPr lang="en" sz="1100">
                <a:solidFill>
                  <a:srgbClr val="333333"/>
                </a:solidFill>
              </a:rPr>
              <a:t> </a:t>
            </a:r>
            <a:r>
              <a:rPr lang="en" sz="1100">
                <a:solidFill>
                  <a:srgbClr val="007020"/>
                </a:solidFill>
              </a:rPr>
              <a:t>range</a:t>
            </a:r>
            <a:r>
              <a:rPr lang="en" sz="1100">
                <a:solidFill>
                  <a:srgbClr val="333333"/>
                </a:solidFill>
              </a:rPr>
              <a:t>(</a:t>
            </a:r>
            <a:r>
              <a:rPr b="1" lang="en" sz="1100">
                <a:solidFill>
                  <a:srgbClr val="0000DD"/>
                </a:solidFill>
              </a:rPr>
              <a:t>1</a:t>
            </a:r>
            <a:r>
              <a:rPr lang="en" sz="1100">
                <a:solidFill>
                  <a:srgbClr val="333333"/>
                </a:solidFill>
              </a:rPr>
              <a:t>, </a:t>
            </a:r>
            <a:r>
              <a:rPr b="1" lang="en" sz="1100">
                <a:solidFill>
                  <a:srgbClr val="0000DD"/>
                </a:solidFill>
              </a:rPr>
              <a:t>10</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if</a:t>
            </a:r>
            <a:r>
              <a:rPr lang="en" sz="1100">
                <a:solidFill>
                  <a:srgbClr val="333333"/>
                </a:solidFill>
              </a:rPr>
              <a:t> number % </a:t>
            </a:r>
            <a:r>
              <a:rPr b="1" lang="en" sz="1100">
                <a:solidFill>
                  <a:srgbClr val="0000DD"/>
                </a:solidFill>
              </a:rPr>
              <a:t>2</a:t>
            </a:r>
            <a:r>
              <a:rPr lang="en" sz="1100">
                <a:solidFill>
                  <a:srgbClr val="333333"/>
                </a:solidFill>
              </a:rPr>
              <a:t> == </a:t>
            </a:r>
            <a:r>
              <a:rPr b="1" lang="en" sz="1100">
                <a:solidFill>
                  <a:srgbClr val="0000DD"/>
                </a:solidFill>
              </a:rPr>
              <a:t>0</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pass</a:t>
            </a:r>
            <a:r>
              <a:rPr lang="en" sz="1100">
                <a:solidFill>
                  <a:srgbClr val="333333"/>
                </a:solidFill>
              </a:rPr>
              <a:t>  </a:t>
            </a:r>
            <a:r>
              <a:rPr lang="en" sz="1100">
                <a:solidFill>
                  <a:srgbClr val="888888"/>
                </a:solidFill>
              </a:rPr>
              <a:t># Do nothing for even numbers</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else</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(number)</a:t>
            </a:r>
            <a:endParaRPr sz="1100">
              <a:solidFill>
                <a:srgbClr val="333333"/>
              </a:solidFill>
            </a:endParaRPr>
          </a:p>
          <a:p>
            <a:pPr indent="0" lvl="0" marL="0" rtl="0" algn="l">
              <a:lnSpc>
                <a:spcPct val="110795"/>
              </a:lnSpc>
              <a:spcBef>
                <a:spcPts val="0"/>
              </a:spcBef>
              <a:spcAft>
                <a:spcPts val="0"/>
              </a:spcAft>
              <a:buNone/>
            </a:pPr>
            <a:r>
              <a:rPr lang="en" sz="1100">
                <a:solidFill>
                  <a:srgbClr val="007020"/>
                </a:solidFill>
              </a:rPr>
              <a:t>print</a:t>
            </a:r>
            <a:r>
              <a:rPr lang="en" sz="1100">
                <a:solidFill>
                  <a:srgbClr val="333333"/>
                </a:solidFill>
              </a:rPr>
              <a:t>(</a:t>
            </a:r>
            <a:r>
              <a:rPr lang="en" sz="1100">
                <a:solidFill>
                  <a:srgbClr val="333333"/>
                </a:solidFill>
                <a:highlight>
                  <a:srgbClr val="FFF0F0"/>
                </a:highlight>
              </a:rPr>
              <a:t>"Only odd numbers are printed."</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t/>
            </a:r>
            <a:endParaRPr sz="1100">
              <a:solidFill>
                <a:srgbClr val="333333"/>
              </a:solidFill>
            </a:endParaRPr>
          </a:p>
          <a:p>
            <a:pPr indent="0" lvl="0" marL="0" rtl="0" algn="l">
              <a:lnSpc>
                <a:spcPct val="110795"/>
              </a:lnSpc>
              <a:spcBef>
                <a:spcPts val="0"/>
              </a:spcBef>
              <a:spcAft>
                <a:spcPts val="0"/>
              </a:spcAft>
              <a:buNone/>
            </a:pPr>
            <a:r>
              <a:rPr lang="en" sz="1100">
                <a:solidFill>
                  <a:srgbClr val="888888"/>
                </a:solidFill>
              </a:rPr>
              <a:t># Example using continue in a loop</a:t>
            </a:r>
            <a:endParaRPr sz="1100">
              <a:solidFill>
                <a:srgbClr val="333333"/>
              </a:solidFill>
            </a:endParaRPr>
          </a:p>
          <a:p>
            <a:pPr indent="0" lvl="0" marL="0" rtl="0" algn="l">
              <a:lnSpc>
                <a:spcPct val="110795"/>
              </a:lnSpc>
              <a:spcBef>
                <a:spcPts val="0"/>
              </a:spcBef>
              <a:spcAft>
                <a:spcPts val="0"/>
              </a:spcAft>
              <a:buNone/>
            </a:pPr>
            <a:r>
              <a:rPr b="1" lang="en" sz="1100">
                <a:solidFill>
                  <a:srgbClr val="008800"/>
                </a:solidFill>
              </a:rPr>
              <a:t>for</a:t>
            </a:r>
            <a:r>
              <a:rPr lang="en" sz="1100">
                <a:solidFill>
                  <a:srgbClr val="333333"/>
                </a:solidFill>
              </a:rPr>
              <a:t> number </a:t>
            </a:r>
            <a:r>
              <a:rPr b="1" lang="en" sz="1100"/>
              <a:t>in</a:t>
            </a:r>
            <a:r>
              <a:rPr lang="en" sz="1100">
                <a:solidFill>
                  <a:srgbClr val="333333"/>
                </a:solidFill>
              </a:rPr>
              <a:t> </a:t>
            </a:r>
            <a:r>
              <a:rPr lang="en" sz="1100">
                <a:solidFill>
                  <a:srgbClr val="007020"/>
                </a:solidFill>
              </a:rPr>
              <a:t>range</a:t>
            </a:r>
            <a:r>
              <a:rPr lang="en" sz="1100">
                <a:solidFill>
                  <a:srgbClr val="333333"/>
                </a:solidFill>
              </a:rPr>
              <a:t>(</a:t>
            </a:r>
            <a:r>
              <a:rPr b="1" lang="en" sz="1100">
                <a:solidFill>
                  <a:srgbClr val="0000DD"/>
                </a:solidFill>
              </a:rPr>
              <a:t>1</a:t>
            </a:r>
            <a:r>
              <a:rPr lang="en" sz="1100">
                <a:solidFill>
                  <a:srgbClr val="333333"/>
                </a:solidFill>
              </a:rPr>
              <a:t>, </a:t>
            </a:r>
            <a:r>
              <a:rPr b="1" lang="en" sz="1100">
                <a:solidFill>
                  <a:srgbClr val="0000DD"/>
                </a:solidFill>
              </a:rPr>
              <a:t>10</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if</a:t>
            </a:r>
            <a:r>
              <a:rPr lang="en" sz="1100">
                <a:solidFill>
                  <a:srgbClr val="333333"/>
                </a:solidFill>
              </a:rPr>
              <a:t> number % </a:t>
            </a:r>
            <a:r>
              <a:rPr b="1" lang="en" sz="1100">
                <a:solidFill>
                  <a:srgbClr val="0000DD"/>
                </a:solidFill>
              </a:rPr>
              <a:t>2</a:t>
            </a:r>
            <a:r>
              <a:rPr lang="en" sz="1100">
                <a:solidFill>
                  <a:srgbClr val="333333"/>
                </a:solidFill>
              </a:rPr>
              <a:t> == </a:t>
            </a:r>
            <a:r>
              <a:rPr b="1" lang="en" sz="1100">
                <a:solidFill>
                  <a:srgbClr val="0000DD"/>
                </a:solidFill>
              </a:rPr>
              <a:t>0</a:t>
            </a:r>
            <a:r>
              <a:rPr lang="en" sz="1100">
                <a:solidFill>
                  <a:srgbClr val="333333"/>
                </a:solidFill>
              </a:rPr>
              <a:t>:</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b="1" lang="en" sz="1100">
                <a:solidFill>
                  <a:srgbClr val="008800"/>
                </a:solidFill>
              </a:rPr>
              <a:t>continue</a:t>
            </a:r>
            <a:r>
              <a:rPr lang="en" sz="1100">
                <a:solidFill>
                  <a:srgbClr val="333333"/>
                </a:solidFill>
              </a:rPr>
              <a:t>  </a:t>
            </a:r>
            <a:r>
              <a:rPr lang="en" sz="1100">
                <a:solidFill>
                  <a:srgbClr val="888888"/>
                </a:solidFill>
              </a:rPr>
              <a:t># Skip the rest of the loop for even numbers</a:t>
            </a:r>
            <a:endParaRPr sz="1100">
              <a:solidFill>
                <a:srgbClr val="333333"/>
              </a:solidFill>
            </a:endParaRPr>
          </a:p>
          <a:p>
            <a:pPr indent="0" lvl="0" marL="0" rtl="0" algn="l">
              <a:lnSpc>
                <a:spcPct val="110795"/>
              </a:lnSpc>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(number)</a:t>
            </a:r>
            <a:endParaRPr sz="1100">
              <a:solidFill>
                <a:srgbClr val="333333"/>
              </a:solidFill>
            </a:endParaRPr>
          </a:p>
          <a:p>
            <a:pPr indent="0" lvl="0" marL="0" rtl="0" algn="l">
              <a:lnSpc>
                <a:spcPct val="110795"/>
              </a:lnSpc>
              <a:spcBef>
                <a:spcPts val="0"/>
              </a:spcBef>
              <a:spcAft>
                <a:spcPts val="0"/>
              </a:spcAft>
              <a:buNone/>
            </a:pPr>
            <a:r>
              <a:rPr lang="en" sz="1100">
                <a:solidFill>
                  <a:srgbClr val="007020"/>
                </a:solidFill>
              </a:rPr>
              <a:t>print</a:t>
            </a:r>
            <a:r>
              <a:rPr lang="en" sz="1100">
                <a:solidFill>
                  <a:srgbClr val="333333"/>
                </a:solidFill>
              </a:rPr>
              <a:t>(</a:t>
            </a:r>
            <a:r>
              <a:rPr lang="en" sz="1100">
                <a:solidFill>
                  <a:srgbClr val="333333"/>
                </a:solidFill>
                <a:highlight>
                  <a:srgbClr val="FFF0F0"/>
                </a:highlight>
              </a:rPr>
              <a:t>"Skipped even numbers and printed odd numbers."</a:t>
            </a:r>
            <a:r>
              <a:rPr lang="en" sz="1100">
                <a:solidFill>
                  <a:srgbClr val="333333"/>
                </a:solidFill>
              </a:rPr>
              <a:t>)</a:t>
            </a:r>
            <a:endParaRPr sz="1100">
              <a:solidFill>
                <a:srgbClr val="333333"/>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nvSpPr>
        <p:spPr>
          <a:xfrm>
            <a:off x="457200" y="3514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600">
                <a:solidFill>
                  <a:srgbClr val="00B0B4"/>
                </a:solidFill>
              </a:rPr>
              <a:t>Please do the following before we start:</a:t>
            </a:r>
            <a:endParaRPr sz="2600">
              <a:solidFill>
                <a:srgbClr val="00B0B4"/>
              </a:solidFill>
            </a:endParaRPr>
          </a:p>
        </p:txBody>
      </p:sp>
      <p:sp>
        <p:nvSpPr>
          <p:cNvPr id="157" name="Google Shape;157;p16"/>
          <p:cNvSpPr txBox="1"/>
          <p:nvPr/>
        </p:nvSpPr>
        <p:spPr>
          <a:xfrm>
            <a:off x="372524" y="915600"/>
            <a:ext cx="8028600" cy="3312300"/>
          </a:xfrm>
          <a:prstGeom prst="rect">
            <a:avLst/>
          </a:prstGeom>
          <a:noFill/>
          <a:ln>
            <a:noFill/>
          </a:ln>
        </p:spPr>
        <p:txBody>
          <a:bodyPr anchorCtr="0" anchor="t" bIns="45700" lIns="91425" spcFirstLastPara="1" rIns="91425" wrap="square" tIns="45700">
            <a:noAutofit/>
          </a:bodyPr>
          <a:lstStyle/>
          <a:p>
            <a:pPr indent="-374650" lvl="0" marL="342900" rtl="0" algn="l">
              <a:lnSpc>
                <a:spcPct val="115000"/>
              </a:lnSpc>
              <a:spcBef>
                <a:spcPts val="0"/>
              </a:spcBef>
              <a:spcAft>
                <a:spcPts val="0"/>
              </a:spcAft>
              <a:buClr>
                <a:srgbClr val="0C0C0C"/>
              </a:buClr>
              <a:buSzPts val="2300"/>
              <a:buFont typeface="Calibri"/>
              <a:buAutoNum type="arabicPeriod"/>
            </a:pPr>
            <a:r>
              <a:rPr b="1" lang="en" sz="2300">
                <a:solidFill>
                  <a:srgbClr val="0C0C0C"/>
                </a:solidFill>
              </a:rPr>
              <a:t>Wifi:</a:t>
            </a:r>
            <a:br>
              <a:rPr b="1" lang="en" sz="2300">
                <a:solidFill>
                  <a:srgbClr val="0C0C0C"/>
                </a:solidFill>
              </a:rPr>
            </a:br>
            <a:r>
              <a:rPr b="1" lang="en" sz="2300">
                <a:solidFill>
                  <a:srgbClr val="0C0C0C"/>
                </a:solidFill>
              </a:rPr>
              <a:t>Password: </a:t>
            </a:r>
            <a:endParaRPr b="1" sz="2300">
              <a:solidFill>
                <a:srgbClr val="0C0C0C"/>
              </a:solidFill>
            </a:endParaRPr>
          </a:p>
          <a:p>
            <a:pPr indent="-174625" lvl="0" marL="180975" rtl="0" algn="l">
              <a:lnSpc>
                <a:spcPct val="115000"/>
              </a:lnSpc>
              <a:spcBef>
                <a:spcPts val="0"/>
              </a:spcBef>
              <a:spcAft>
                <a:spcPts val="0"/>
              </a:spcAft>
              <a:buClr>
                <a:srgbClr val="0C0C0C"/>
              </a:buClr>
              <a:buSzPts val="2300"/>
              <a:buFont typeface="Arial"/>
              <a:buAutoNum type="arabicPeriod"/>
            </a:pPr>
            <a:r>
              <a:rPr lang="en" sz="2300">
                <a:solidFill>
                  <a:srgbClr val="0C0C0C"/>
                </a:solidFill>
              </a:rPr>
              <a:t>  </a:t>
            </a:r>
            <a:r>
              <a:rPr b="1" lang="en" sz="2300">
                <a:solidFill>
                  <a:srgbClr val="0C0C0C"/>
                </a:solidFill>
              </a:rPr>
              <a:t>Labs</a:t>
            </a:r>
            <a:r>
              <a:rPr lang="en" sz="2300">
                <a:solidFill>
                  <a:srgbClr val="0C0C0C"/>
                </a:solidFill>
              </a:rPr>
              <a:t>: </a:t>
            </a:r>
            <a:r>
              <a:rPr lang="en" sz="2300">
                <a:solidFill>
                  <a:srgbClr val="0C0C0C"/>
                </a:solidFill>
              </a:rPr>
              <a:t>www.tinyurl.com/maks-botnet</a:t>
            </a:r>
            <a:endParaRPr sz="2300">
              <a:solidFill>
                <a:srgbClr val="0C0C0C"/>
              </a:solidFill>
            </a:endParaRPr>
          </a:p>
          <a:p>
            <a:pPr indent="-374650" lvl="0" marL="342900" rtl="0" algn="l">
              <a:lnSpc>
                <a:spcPct val="115000"/>
              </a:lnSpc>
              <a:spcBef>
                <a:spcPts val="0"/>
              </a:spcBef>
              <a:spcAft>
                <a:spcPts val="0"/>
              </a:spcAft>
              <a:buClr>
                <a:srgbClr val="0C0C0C"/>
              </a:buClr>
              <a:buSzPts val="2300"/>
              <a:buFont typeface="Arial"/>
              <a:buAutoNum type="arabicPeriod"/>
            </a:pPr>
            <a:r>
              <a:rPr b="1" lang="en" sz="2300">
                <a:solidFill>
                  <a:srgbClr val="0C0C0C"/>
                </a:solidFill>
              </a:rPr>
              <a:t>Download/Instal Python</a:t>
            </a:r>
            <a:r>
              <a:rPr lang="en" sz="2300">
                <a:solidFill>
                  <a:srgbClr val="0C0C0C"/>
                </a:solidFill>
              </a:rPr>
              <a:t>: </a:t>
            </a:r>
            <a:r>
              <a:rPr lang="en" sz="2300" u="sng">
                <a:solidFill>
                  <a:schemeClr val="accent6"/>
                </a:solidFill>
                <a:hlinkClick r:id="rId3">
                  <a:extLst>
                    <a:ext uri="{A12FA001-AC4F-418D-AE19-62706E023703}">
                      <ahyp:hlinkClr val="tx"/>
                    </a:ext>
                  </a:extLst>
                </a:hlinkClick>
              </a:rPr>
              <a:t>www.Python.org</a:t>
            </a:r>
            <a:endParaRPr sz="2300">
              <a:solidFill>
                <a:schemeClr val="accent6"/>
              </a:solidFill>
            </a:endParaRPr>
          </a:p>
          <a:p>
            <a:pPr indent="-374650" lvl="0" marL="342900" rtl="0" algn="l">
              <a:lnSpc>
                <a:spcPct val="115000"/>
              </a:lnSpc>
              <a:spcBef>
                <a:spcPts val="0"/>
              </a:spcBef>
              <a:spcAft>
                <a:spcPts val="0"/>
              </a:spcAft>
              <a:buClr>
                <a:srgbClr val="0C0C0C"/>
              </a:buClr>
              <a:buSzPts val="2300"/>
              <a:buFont typeface="Arial"/>
              <a:buAutoNum type="arabicPeriod"/>
            </a:pPr>
            <a:r>
              <a:rPr b="1" lang="en" sz="2300">
                <a:solidFill>
                  <a:srgbClr val="0C0C0C"/>
                </a:solidFill>
              </a:rPr>
              <a:t>Download/Install VSCode</a:t>
            </a:r>
            <a:r>
              <a:rPr lang="en" sz="2300">
                <a:solidFill>
                  <a:srgbClr val="0C0C0C"/>
                </a:solidFill>
              </a:rPr>
              <a:t>: </a:t>
            </a:r>
            <a:r>
              <a:rPr lang="en" sz="2300" u="sng">
                <a:solidFill>
                  <a:schemeClr val="accent6"/>
                </a:solidFill>
                <a:hlinkClick r:id="rId4">
                  <a:extLst>
                    <a:ext uri="{A12FA001-AC4F-418D-AE19-62706E023703}">
                      <ahyp:hlinkClr val="tx"/>
                    </a:ext>
                  </a:extLst>
                </a:hlinkClick>
              </a:rPr>
              <a:t>code.visualstudio.com</a:t>
            </a:r>
            <a:endParaRPr sz="2300">
              <a:solidFill>
                <a:schemeClr val="accent6"/>
              </a:solidFill>
            </a:endParaRPr>
          </a:p>
          <a:p>
            <a:pPr indent="-204349" lvl="1" marL="442912" rtl="0" algn="l">
              <a:lnSpc>
                <a:spcPct val="115000"/>
              </a:lnSpc>
              <a:spcBef>
                <a:spcPts val="0"/>
              </a:spcBef>
              <a:spcAft>
                <a:spcPts val="0"/>
              </a:spcAft>
              <a:buClr>
                <a:srgbClr val="0C0C0C"/>
              </a:buClr>
              <a:buSzPts val="2300"/>
              <a:buFont typeface="Noto Sans Symbols"/>
              <a:buAutoNum type="alphaLcPeriod"/>
            </a:pPr>
            <a:r>
              <a:rPr i="1" lang="en" sz="2300">
                <a:solidFill>
                  <a:srgbClr val="0C0C0C"/>
                </a:solidFill>
              </a:rPr>
              <a:t>if you can’t install use online ide: </a:t>
            </a:r>
            <a:r>
              <a:rPr b="1" i="1" lang="en" sz="2300">
                <a:solidFill>
                  <a:schemeClr val="accent6"/>
                </a:solidFill>
              </a:rPr>
              <a:t>https://vscode.dev</a:t>
            </a:r>
            <a:endParaRPr b="1" i="1" sz="2300">
              <a:solidFill>
                <a:schemeClr val="accent6"/>
              </a:solidFill>
            </a:endParaRPr>
          </a:p>
          <a:p>
            <a:pPr indent="-374650" lvl="0" marL="342900" rtl="0" algn="l">
              <a:lnSpc>
                <a:spcPct val="115000"/>
              </a:lnSpc>
              <a:spcBef>
                <a:spcPts val="0"/>
              </a:spcBef>
              <a:spcAft>
                <a:spcPts val="0"/>
              </a:spcAft>
              <a:buClr>
                <a:srgbClr val="0C0C0C"/>
              </a:buClr>
              <a:buSzPts val="2300"/>
              <a:buFont typeface="Arial"/>
              <a:buAutoNum type="arabicPeriod"/>
            </a:pPr>
            <a:r>
              <a:rPr b="1" lang="en" sz="2300">
                <a:solidFill>
                  <a:srgbClr val="0C0C0C"/>
                </a:solidFill>
              </a:rPr>
              <a:t>Test python in VSCode:</a:t>
            </a:r>
            <a:endParaRPr b="1" sz="2300">
              <a:solidFill>
                <a:srgbClr val="0C0C0C"/>
              </a:solidFill>
            </a:endParaRPr>
          </a:p>
          <a:p>
            <a:pPr indent="0" lvl="0" marL="442912" rtl="0" algn="l">
              <a:lnSpc>
                <a:spcPct val="115000"/>
              </a:lnSpc>
              <a:spcBef>
                <a:spcPts val="0"/>
              </a:spcBef>
              <a:spcAft>
                <a:spcPts val="0"/>
              </a:spcAft>
              <a:buNone/>
            </a:pPr>
            <a:r>
              <a:rPr lang="en" sz="2300">
                <a:solidFill>
                  <a:srgbClr val="0C0C0C"/>
                </a:solidFill>
              </a:rPr>
              <a:t> print(“hello world”) </a:t>
            </a:r>
            <a:endParaRPr sz="2300">
              <a:solidFill>
                <a:srgbClr val="0C0C0C"/>
              </a:solidFill>
            </a:endParaRPr>
          </a:p>
          <a:p>
            <a:pPr indent="-228600" lvl="0" marL="342900" rtl="0" algn="l">
              <a:lnSpc>
                <a:spcPct val="115000"/>
              </a:lnSpc>
              <a:spcBef>
                <a:spcPts val="0"/>
              </a:spcBef>
              <a:spcAft>
                <a:spcPts val="1200"/>
              </a:spcAft>
              <a:buNone/>
            </a:pPr>
            <a:r>
              <a:t/>
            </a:r>
            <a:endParaRPr sz="2300">
              <a:solidFill>
                <a:srgbClr val="0C0C0C"/>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3"/>
          <p:cNvSpPr txBox="1"/>
          <p:nvPr/>
        </p:nvSpPr>
        <p:spPr>
          <a:xfrm>
            <a:off x="439950" y="769150"/>
            <a:ext cx="8264100" cy="4328400"/>
          </a:xfrm>
          <a:prstGeom prst="rect">
            <a:avLst/>
          </a:prstGeom>
          <a:noFill/>
          <a:ln>
            <a:noFill/>
          </a:ln>
        </p:spPr>
        <p:txBody>
          <a:bodyPr anchorCtr="0" anchor="t" bIns="91425" lIns="91425" spcFirstLastPara="1" rIns="91425" wrap="square" tIns="91425">
            <a:spAutoFit/>
          </a:bodyPr>
          <a:lstStyle/>
          <a:p>
            <a:pPr indent="-457200" lvl="0" marL="457200" rtl="0" algn="l">
              <a:lnSpc>
                <a:spcPct val="115000"/>
              </a:lnSpc>
              <a:spcBef>
                <a:spcPts val="0"/>
              </a:spcBef>
              <a:spcAft>
                <a:spcPts val="0"/>
              </a:spcAft>
              <a:buClr>
                <a:srgbClr val="003399"/>
              </a:buClr>
              <a:buSzPts val="2400"/>
              <a:buFont typeface="Noto Sans Symbols"/>
              <a:buAutoNum type="arabicPeriod"/>
            </a:pPr>
            <a:r>
              <a:rPr lang="en" sz="2400">
                <a:solidFill>
                  <a:srgbClr val="0D0D0D"/>
                </a:solidFill>
              </a:rPr>
              <a:t>Create Dictionary with Item name and Cost: “redbull”: 5</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D0D0D"/>
                </a:solidFill>
              </a:rPr>
              <a:t>Create a Budget variable: budget = 20 # 20 Dollars</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D0D0D"/>
                </a:solidFill>
              </a:rPr>
              <a:t>Ask User what they want to buy</a:t>
            </a:r>
            <a:endParaRPr sz="2400">
              <a:solidFill>
                <a:srgbClr val="0D0D0D"/>
              </a:solidFill>
            </a:endParaRPr>
          </a:p>
          <a:p>
            <a:pPr indent="-457200" lvl="0" marL="457200" rtl="0" algn="l">
              <a:lnSpc>
                <a:spcPct val="115000"/>
              </a:lnSpc>
              <a:spcBef>
                <a:spcPts val="480"/>
              </a:spcBef>
              <a:spcAft>
                <a:spcPts val="0"/>
              </a:spcAft>
              <a:buClr>
                <a:srgbClr val="0D0D0D"/>
              </a:buClr>
              <a:buSzPts val="2400"/>
              <a:buFont typeface="Noto Sans Symbols"/>
              <a:buAutoNum type="arabicPeriod"/>
            </a:pPr>
            <a:r>
              <a:rPr lang="en" sz="2400">
                <a:solidFill>
                  <a:srgbClr val="0D0D0D"/>
                </a:solidFill>
              </a:rPr>
              <a:t>Subtract from Budget and Add to Cart</a:t>
            </a:r>
            <a:endParaRPr sz="2400">
              <a:solidFill>
                <a:srgbClr val="0D0D0D"/>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D0D0D"/>
                </a:solidFill>
              </a:rPr>
              <a:t>If user types </a:t>
            </a:r>
            <a:r>
              <a:rPr lang="en" sz="2400">
                <a:solidFill>
                  <a:srgbClr val="0D0D0D"/>
                </a:solidFill>
              </a:rPr>
              <a:t>Exit then break program </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D0D0D"/>
                </a:solidFill>
              </a:rPr>
              <a:t>Print Quantity and Name of Product:</a:t>
            </a:r>
            <a:endParaRPr sz="2400">
              <a:solidFill>
                <a:srgbClr val="0C0C0C"/>
              </a:solidFill>
            </a:endParaRPr>
          </a:p>
          <a:p>
            <a:pPr indent="0" lvl="1" marL="261937" rtl="0" algn="l">
              <a:lnSpc>
                <a:spcPct val="115000"/>
              </a:lnSpc>
              <a:spcBef>
                <a:spcPts val="440"/>
              </a:spcBef>
              <a:spcAft>
                <a:spcPts val="0"/>
              </a:spcAft>
              <a:buNone/>
            </a:pPr>
            <a:r>
              <a:rPr lang="en" sz="2200">
                <a:solidFill>
                  <a:srgbClr val="0D0D0D"/>
                </a:solidFill>
              </a:rPr>
              <a:t>3 Apples</a:t>
            </a:r>
            <a:endParaRPr sz="2200">
              <a:solidFill>
                <a:srgbClr val="0C0C0C"/>
              </a:solidFill>
            </a:endParaRPr>
          </a:p>
          <a:p>
            <a:pPr indent="0" lvl="1" marL="261937" rtl="0" algn="l">
              <a:lnSpc>
                <a:spcPct val="115000"/>
              </a:lnSpc>
              <a:spcBef>
                <a:spcPts val="440"/>
              </a:spcBef>
              <a:spcAft>
                <a:spcPts val="0"/>
              </a:spcAft>
              <a:buNone/>
            </a:pPr>
            <a:r>
              <a:rPr lang="en" sz="2200">
                <a:solidFill>
                  <a:srgbClr val="0D0D0D"/>
                </a:solidFill>
              </a:rPr>
              <a:t>2 Lemons</a:t>
            </a:r>
            <a:endParaRPr sz="2200">
              <a:solidFill>
                <a:srgbClr val="0C0C0C"/>
              </a:solidFill>
            </a:endParaRPr>
          </a:p>
          <a:p>
            <a:pPr indent="0" lvl="1" marL="261937" rtl="0" algn="l">
              <a:lnSpc>
                <a:spcPct val="115000"/>
              </a:lnSpc>
              <a:spcBef>
                <a:spcPts val="440"/>
              </a:spcBef>
              <a:spcAft>
                <a:spcPts val="1200"/>
              </a:spcAft>
              <a:buNone/>
            </a:pPr>
            <a:r>
              <a:rPr lang="en" sz="2200">
                <a:solidFill>
                  <a:srgbClr val="0D0D0D"/>
                </a:solidFill>
              </a:rPr>
              <a:t>50 Dollars left</a:t>
            </a:r>
            <a:endParaRPr sz="2200">
              <a:solidFill>
                <a:srgbClr val="0C0C0C"/>
              </a:solidFill>
            </a:endParaRPr>
          </a:p>
        </p:txBody>
      </p:sp>
      <p:sp>
        <p:nvSpPr>
          <p:cNvPr id="366" name="Google Shape;366;p43"/>
          <p:cNvSpPr txBox="1"/>
          <p:nvPr/>
        </p:nvSpPr>
        <p:spPr>
          <a:xfrm>
            <a:off x="795550" y="384250"/>
            <a:ext cx="311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367" name="Google Shape;367;p43"/>
          <p:cNvSpPr txBox="1"/>
          <p:nvPr/>
        </p:nvSpPr>
        <p:spPr>
          <a:xfrm>
            <a:off x="528950" y="3245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3: Grocery Shopping</a:t>
            </a:r>
            <a:endParaRPr sz="2200">
              <a:solidFill>
                <a:srgbClr val="00B0B4"/>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4"/>
          <p:cNvSpPr txBox="1"/>
          <p:nvPr/>
        </p:nvSpPr>
        <p:spPr>
          <a:xfrm>
            <a:off x="465400" y="925450"/>
            <a:ext cx="8264100" cy="554100"/>
          </a:xfrm>
          <a:prstGeom prst="rect">
            <a:avLst/>
          </a:prstGeom>
          <a:noFill/>
          <a:ln>
            <a:noFill/>
          </a:ln>
        </p:spPr>
        <p:txBody>
          <a:bodyPr anchorCtr="0" anchor="t" bIns="91425" lIns="91425" spcFirstLastPara="1" rIns="91425" wrap="square" tIns="91425">
            <a:spAutoFit/>
          </a:bodyPr>
          <a:lstStyle/>
          <a:p>
            <a:pPr indent="0" lvl="1" marL="261937" rtl="0" algn="l">
              <a:lnSpc>
                <a:spcPct val="115000"/>
              </a:lnSpc>
              <a:spcBef>
                <a:spcPts val="440"/>
              </a:spcBef>
              <a:spcAft>
                <a:spcPts val="1200"/>
              </a:spcAft>
              <a:buNone/>
            </a:pPr>
            <a:r>
              <a:rPr lang="en" sz="2400" u="sng">
                <a:solidFill>
                  <a:schemeClr val="hlink"/>
                </a:solidFill>
                <a:hlinkClick r:id="rId3"/>
              </a:rPr>
              <a:t>Solution </a:t>
            </a:r>
            <a:endParaRPr sz="2200">
              <a:solidFill>
                <a:srgbClr val="0C0C0C"/>
              </a:solidFill>
            </a:endParaRPr>
          </a:p>
        </p:txBody>
      </p:sp>
      <p:sp>
        <p:nvSpPr>
          <p:cNvPr id="373" name="Google Shape;373;p44"/>
          <p:cNvSpPr txBox="1"/>
          <p:nvPr/>
        </p:nvSpPr>
        <p:spPr>
          <a:xfrm>
            <a:off x="795550" y="384250"/>
            <a:ext cx="3117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Calibri"/>
              <a:ea typeface="Calibri"/>
              <a:cs typeface="Calibri"/>
              <a:sym typeface="Calibri"/>
            </a:endParaRPr>
          </a:p>
        </p:txBody>
      </p:sp>
      <p:sp>
        <p:nvSpPr>
          <p:cNvPr id="374" name="Google Shape;374;p44"/>
          <p:cNvSpPr txBox="1"/>
          <p:nvPr/>
        </p:nvSpPr>
        <p:spPr>
          <a:xfrm>
            <a:off x="528950" y="3245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3: Grocery Shopping</a:t>
            </a:r>
            <a:endParaRPr sz="2200">
              <a:solidFill>
                <a:srgbClr val="00B0B4"/>
              </a:solidFill>
            </a:endParaRPr>
          </a:p>
        </p:txBody>
      </p:sp>
      <p:pic>
        <p:nvPicPr>
          <p:cNvPr id="375" name="Google Shape;375;p44"/>
          <p:cNvPicPr preferRelativeResize="0"/>
          <p:nvPr/>
        </p:nvPicPr>
        <p:blipFill>
          <a:blip r:embed="rId4">
            <a:alphaModFix/>
          </a:blip>
          <a:stretch>
            <a:fillRect/>
          </a:stretch>
        </p:blipFill>
        <p:spPr>
          <a:xfrm>
            <a:off x="322200" y="1479550"/>
            <a:ext cx="4907751" cy="2214525"/>
          </a:xfrm>
          <a:prstGeom prst="rect">
            <a:avLst/>
          </a:prstGeom>
          <a:noFill/>
          <a:ln>
            <a:noFill/>
          </a:ln>
        </p:spPr>
      </p:pic>
      <p:pic>
        <p:nvPicPr>
          <p:cNvPr id="376" name="Google Shape;376;p44"/>
          <p:cNvPicPr preferRelativeResize="0"/>
          <p:nvPr/>
        </p:nvPicPr>
        <p:blipFill>
          <a:blip r:embed="rId5">
            <a:alphaModFix/>
          </a:blip>
          <a:stretch>
            <a:fillRect/>
          </a:stretch>
        </p:blipFill>
        <p:spPr>
          <a:xfrm>
            <a:off x="322200" y="3763450"/>
            <a:ext cx="5858099" cy="935950"/>
          </a:xfrm>
          <a:prstGeom prst="rect">
            <a:avLst/>
          </a:prstGeom>
          <a:noFill/>
          <a:ln>
            <a:noFill/>
          </a:ln>
        </p:spPr>
      </p:pic>
      <p:pic>
        <p:nvPicPr>
          <p:cNvPr id="377" name="Google Shape;377;p44"/>
          <p:cNvPicPr preferRelativeResize="0"/>
          <p:nvPr/>
        </p:nvPicPr>
        <p:blipFill>
          <a:blip r:embed="rId6">
            <a:alphaModFix/>
          </a:blip>
          <a:stretch>
            <a:fillRect/>
          </a:stretch>
        </p:blipFill>
        <p:spPr>
          <a:xfrm>
            <a:off x="5034425" y="1812996"/>
            <a:ext cx="3634624" cy="1423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5"/>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Error Handling</a:t>
            </a:r>
            <a:endParaRPr sz="4500"/>
          </a:p>
        </p:txBody>
      </p:sp>
      <p:pic>
        <p:nvPicPr>
          <p:cNvPr id="383" name="Google Shape;383;p45"/>
          <p:cNvPicPr preferRelativeResize="0"/>
          <p:nvPr/>
        </p:nvPicPr>
        <p:blipFill>
          <a:blip r:embed="rId3">
            <a:alphaModFix/>
          </a:blip>
          <a:stretch>
            <a:fillRect/>
          </a:stretch>
        </p:blipFill>
        <p:spPr>
          <a:xfrm>
            <a:off x="4305825" y="278313"/>
            <a:ext cx="4225500" cy="4586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6"/>
          <p:cNvSpPr txBox="1"/>
          <p:nvPr/>
        </p:nvSpPr>
        <p:spPr>
          <a:xfrm>
            <a:off x="633500" y="3570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Errors in Python</a:t>
            </a:r>
            <a:endParaRPr sz="2200">
              <a:solidFill>
                <a:srgbClr val="00B0B4"/>
              </a:solidFill>
            </a:endParaRPr>
          </a:p>
        </p:txBody>
      </p:sp>
      <p:sp>
        <p:nvSpPr>
          <p:cNvPr id="389" name="Google Shape;389;p46"/>
          <p:cNvSpPr txBox="1"/>
          <p:nvPr/>
        </p:nvSpPr>
        <p:spPr>
          <a:xfrm>
            <a:off x="252150" y="958200"/>
            <a:ext cx="4105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D0D0D"/>
                </a:solidFill>
              </a:rPr>
              <a:t>Python programs may encounter errors and raise exceptions. </a:t>
            </a:r>
            <a:endParaRPr sz="20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D0D0D"/>
                </a:solidFill>
              </a:rPr>
              <a:t>If not handled, the program stops and presents an error. </a:t>
            </a:r>
            <a:endParaRPr sz="20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D0D0D"/>
                </a:solidFill>
              </a:rPr>
              <a:t>Error handling can prevent a crash and allow the script to continue functioning. </a:t>
            </a:r>
            <a:endParaRPr sz="2000">
              <a:solidFill>
                <a:srgbClr val="0C0C0C"/>
              </a:solidFill>
            </a:endParaRPr>
          </a:p>
          <a:p>
            <a:pPr indent="-53975" lvl="0" marL="180975" rtl="0" algn="l">
              <a:lnSpc>
                <a:spcPct val="115000"/>
              </a:lnSpc>
              <a:spcBef>
                <a:spcPts val="400"/>
              </a:spcBef>
              <a:spcAft>
                <a:spcPts val="0"/>
              </a:spcAft>
              <a:buNone/>
            </a:pPr>
            <a:r>
              <a:t/>
            </a:r>
            <a:endParaRPr sz="2000">
              <a:solidFill>
                <a:srgbClr val="0C0C0C"/>
              </a:solidFill>
            </a:endParaRPr>
          </a:p>
          <a:p>
            <a:pPr indent="-330200" lvl="0" marL="457200" rtl="0" algn="l">
              <a:lnSpc>
                <a:spcPct val="115000"/>
              </a:lnSpc>
              <a:spcBef>
                <a:spcPts val="400"/>
              </a:spcBef>
              <a:spcAft>
                <a:spcPts val="1200"/>
              </a:spcAft>
              <a:buNone/>
            </a:pPr>
            <a:r>
              <a:t/>
            </a:r>
            <a:endParaRPr sz="2000">
              <a:solidFill>
                <a:srgbClr val="0C0C0C"/>
              </a:solidFill>
            </a:endParaRPr>
          </a:p>
        </p:txBody>
      </p:sp>
      <p:sp>
        <p:nvSpPr>
          <p:cNvPr id="390" name="Google Shape;390;p46"/>
          <p:cNvSpPr txBox="1"/>
          <p:nvPr/>
        </p:nvSpPr>
        <p:spPr>
          <a:xfrm>
            <a:off x="4357650" y="1859325"/>
            <a:ext cx="4384500" cy="9234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7020"/>
                </a:solidFill>
              </a:rPr>
              <a:t>print</a:t>
            </a:r>
            <a:r>
              <a:rPr lang="en" sz="1600">
                <a:solidFill>
                  <a:srgbClr val="333333"/>
                </a:solidFill>
              </a:rPr>
              <a:t>(</a:t>
            </a:r>
            <a:r>
              <a:rPr b="1" lang="en" sz="1600">
                <a:solidFill>
                  <a:srgbClr val="0000DD"/>
                </a:solidFill>
              </a:rPr>
              <a:t>1</a:t>
            </a:r>
            <a:r>
              <a:rPr lang="en" sz="1600">
                <a:solidFill>
                  <a:srgbClr val="333333"/>
                </a:solidFill>
              </a:rPr>
              <a:t>/</a:t>
            </a:r>
            <a:r>
              <a:rPr b="1" lang="en" sz="1600">
                <a:solidFill>
                  <a:srgbClr val="0000DD"/>
                </a:solidFill>
              </a:rPr>
              <a:t>0</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lnSpc>
                <a:spcPct val="110795"/>
              </a:lnSpc>
              <a:spcBef>
                <a:spcPts val="0"/>
              </a:spcBef>
              <a:spcAft>
                <a:spcPts val="0"/>
              </a:spcAft>
              <a:buNone/>
            </a:pPr>
            <a:r>
              <a:rPr b="1" lang="en" sz="1600">
                <a:solidFill>
                  <a:srgbClr val="FF0000"/>
                </a:solidFill>
              </a:rPr>
              <a:t>ZeroDivisionError</a:t>
            </a:r>
            <a:r>
              <a:rPr lang="en" sz="1600">
                <a:solidFill>
                  <a:srgbClr val="333333"/>
                </a:solidFill>
              </a:rPr>
              <a:t>: division by zero</a:t>
            </a:r>
            <a:endParaRPr sz="1600">
              <a:solidFill>
                <a:srgbClr val="333333"/>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7"/>
          <p:cNvSpPr txBox="1"/>
          <p:nvPr/>
        </p:nvSpPr>
        <p:spPr>
          <a:xfrm>
            <a:off x="664225" y="3895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Errors in Python</a:t>
            </a:r>
            <a:endParaRPr sz="2200">
              <a:solidFill>
                <a:srgbClr val="00B0B4"/>
              </a:solidFill>
            </a:endParaRPr>
          </a:p>
        </p:txBody>
      </p:sp>
      <p:sp>
        <p:nvSpPr>
          <p:cNvPr id="396" name="Google Shape;396;p47"/>
          <p:cNvSpPr txBox="1"/>
          <p:nvPr/>
        </p:nvSpPr>
        <p:spPr>
          <a:xfrm>
            <a:off x="282874" y="990652"/>
            <a:ext cx="35640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D0D0D"/>
                </a:solidFill>
              </a:rPr>
              <a:t>Error messages explain the reason for a crash.</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D0D0D"/>
                </a:solidFill>
              </a:rPr>
              <a:t>try </a:t>
            </a:r>
            <a:r>
              <a:rPr lang="en" sz="2000">
                <a:solidFill>
                  <a:srgbClr val="0D0D0D"/>
                </a:solidFill>
              </a:rPr>
              <a:t>creates a code block to execute code that may create an error.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D0D0D"/>
                </a:solidFill>
              </a:rPr>
              <a:t>except</a:t>
            </a:r>
            <a:r>
              <a:rPr lang="en" sz="2000">
                <a:solidFill>
                  <a:srgbClr val="0D0D0D"/>
                </a:solidFill>
              </a:rPr>
              <a:t> handles the error in the try code.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0C0C0C"/>
              </a:solidFill>
            </a:endParaRPr>
          </a:p>
        </p:txBody>
      </p:sp>
      <p:sp>
        <p:nvSpPr>
          <p:cNvPr id="397" name="Google Shape;397;p47"/>
          <p:cNvSpPr txBox="1"/>
          <p:nvPr/>
        </p:nvSpPr>
        <p:spPr>
          <a:xfrm>
            <a:off x="3846875" y="1265650"/>
            <a:ext cx="4908300" cy="24012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rgbClr val="008800"/>
                </a:solidFill>
              </a:rPr>
              <a:t>try</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b="1" lang="en" sz="1600">
                <a:solidFill>
                  <a:srgbClr val="0000DD"/>
                </a:solidFill>
              </a:rPr>
              <a:t>1</a:t>
            </a:r>
            <a:r>
              <a:rPr lang="en" sz="1600">
                <a:solidFill>
                  <a:srgbClr val="333333"/>
                </a:solidFill>
              </a:rPr>
              <a:t>/</a:t>
            </a:r>
            <a:r>
              <a:rPr b="1" lang="en" sz="1600">
                <a:solidFill>
                  <a:srgbClr val="0000DD"/>
                </a:solidFill>
              </a:rPr>
              <a:t>0</a:t>
            </a:r>
            <a:r>
              <a:rPr lang="en" sz="1600">
                <a:solidFill>
                  <a:srgbClr val="333333"/>
                </a:solidFill>
              </a:rPr>
              <a:t>) </a:t>
            </a:r>
            <a:endParaRPr sz="1600">
              <a:solidFill>
                <a:srgbClr val="333333"/>
              </a:solidFill>
            </a:endParaRPr>
          </a:p>
          <a:p>
            <a:pPr indent="0" lvl="0" marL="0" rtl="0" algn="l">
              <a:spcBef>
                <a:spcPts val="0"/>
              </a:spcBef>
              <a:spcAft>
                <a:spcPts val="0"/>
              </a:spcAft>
              <a:buNone/>
            </a:pPr>
            <a:r>
              <a:rPr b="1" lang="en" sz="1600">
                <a:solidFill>
                  <a:srgbClr val="008800"/>
                </a:solidFill>
              </a:rPr>
              <a:t>except</a:t>
            </a:r>
            <a:r>
              <a:rPr lang="en" sz="1600">
                <a:solidFill>
                  <a:srgbClr val="333333"/>
                </a:solidFill>
              </a:rPr>
              <a:t>(</a:t>
            </a:r>
            <a:r>
              <a:rPr b="1" lang="en" sz="1600">
                <a:solidFill>
                  <a:srgbClr val="FF0000"/>
                </a:solidFill>
              </a:rPr>
              <a:t>ZeroDivisionError</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lang="en" sz="1600">
                <a:solidFill>
                  <a:srgbClr val="333333"/>
                </a:solidFill>
                <a:highlight>
                  <a:srgbClr val="FFF0F0"/>
                </a:highlight>
              </a:rPr>
              <a:t>"Can not divide by zero!!!"</a:t>
            </a:r>
            <a:r>
              <a:rPr lang="en" sz="1600">
                <a:solidFill>
                  <a:srgbClr val="333333"/>
                </a:solidFill>
              </a:rPr>
              <a:t>)</a:t>
            </a:r>
            <a:endParaRPr sz="1600">
              <a:solidFill>
                <a:srgbClr val="333333"/>
              </a:solidFill>
            </a:endParaRPr>
          </a:p>
          <a:p>
            <a:pPr indent="0" lvl="0" marL="0" rtl="0" algn="l">
              <a:spcBef>
                <a:spcPts val="0"/>
              </a:spcBef>
              <a:spcAft>
                <a:spcPts val="0"/>
              </a:spcAft>
              <a:buNone/>
            </a:pPr>
            <a:r>
              <a:rPr b="1" lang="en" sz="1600">
                <a:solidFill>
                  <a:srgbClr val="008800"/>
                </a:solidFill>
              </a:rPr>
              <a:t>except</a:t>
            </a:r>
            <a:r>
              <a:rPr lang="en" sz="1600">
                <a:solidFill>
                  <a:srgbClr val="333333"/>
                </a:solidFill>
              </a:rPr>
              <a:t>:</a:t>
            </a:r>
            <a:endParaRPr sz="1600">
              <a:solidFill>
                <a:srgbClr val="333333"/>
              </a:solidFill>
            </a:endParaRPr>
          </a:p>
          <a:p>
            <a:pPr indent="0" lvl="0" marL="0" rtl="0" algn="l">
              <a:spcBef>
                <a:spcPts val="0"/>
              </a:spcBef>
              <a:spcAft>
                <a:spcPts val="0"/>
              </a:spcAft>
              <a:buNone/>
            </a:pPr>
            <a:r>
              <a:rPr lang="en" sz="1600">
                <a:solidFill>
                  <a:srgbClr val="333333"/>
                </a:solidFill>
              </a:rPr>
              <a:t>    </a:t>
            </a:r>
            <a:r>
              <a:rPr lang="en" sz="1600">
                <a:solidFill>
                  <a:srgbClr val="007020"/>
                </a:solidFill>
              </a:rPr>
              <a:t>print</a:t>
            </a:r>
            <a:r>
              <a:rPr lang="en" sz="1600">
                <a:solidFill>
                  <a:srgbClr val="333333"/>
                </a:solidFill>
              </a:rPr>
              <a:t>(</a:t>
            </a:r>
            <a:r>
              <a:rPr lang="en" sz="1600">
                <a:solidFill>
                  <a:srgbClr val="333333"/>
                </a:solidFill>
                <a:highlight>
                  <a:srgbClr val="FFF0F0"/>
                </a:highlight>
              </a:rPr>
              <a:t>"Some Error Happened"</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Can </a:t>
            </a:r>
            <a:r>
              <a:rPr b="1" lang="en" sz="1600"/>
              <a:t>not</a:t>
            </a:r>
            <a:r>
              <a:rPr lang="en" sz="1600">
                <a:solidFill>
                  <a:srgbClr val="333333"/>
                </a:solidFill>
              </a:rPr>
              <a:t> divide by zero</a:t>
            </a:r>
            <a:r>
              <a:rPr lang="en" sz="1600">
                <a:solidFill>
                  <a:srgbClr val="FF0000"/>
                </a:solidFill>
                <a:highlight>
                  <a:srgbClr val="FFAAAA"/>
                </a:highlight>
              </a:rPr>
              <a:t>!!!</a:t>
            </a:r>
            <a:endParaRPr sz="1600">
              <a:solidFill>
                <a:srgbClr val="FF0000"/>
              </a:solidFill>
              <a:highlight>
                <a:srgbClr val="FFAAAA"/>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8"/>
          <p:cNvSpPr txBox="1"/>
          <p:nvPr/>
        </p:nvSpPr>
        <p:spPr>
          <a:xfrm>
            <a:off x="658825" y="2921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Errors in Python</a:t>
            </a:r>
            <a:endParaRPr sz="2200">
              <a:solidFill>
                <a:srgbClr val="00B0B4"/>
              </a:solidFill>
            </a:endParaRPr>
          </a:p>
        </p:txBody>
      </p:sp>
      <p:pic>
        <p:nvPicPr>
          <p:cNvPr descr="A screen shot of a computer&#10;&#10;Description automatically generated" id="403" name="Google Shape;403;p48"/>
          <p:cNvPicPr preferRelativeResize="0"/>
          <p:nvPr/>
        </p:nvPicPr>
        <p:blipFill rotWithShape="1">
          <a:blip r:embed="rId3">
            <a:alphaModFix/>
          </a:blip>
          <a:srcRect b="0" l="0" r="0" t="0"/>
          <a:stretch/>
        </p:blipFill>
        <p:spPr>
          <a:xfrm>
            <a:off x="1277830" y="964573"/>
            <a:ext cx="6750170" cy="376311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9"/>
          <p:cNvSpPr txBox="1"/>
          <p:nvPr/>
        </p:nvSpPr>
        <p:spPr>
          <a:xfrm>
            <a:off x="633500" y="3353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Errors in Python</a:t>
            </a:r>
            <a:endParaRPr sz="2200">
              <a:solidFill>
                <a:srgbClr val="00B0B4"/>
              </a:solidFill>
            </a:endParaRPr>
          </a:p>
        </p:txBody>
      </p:sp>
      <p:sp>
        <p:nvSpPr>
          <p:cNvPr id="409" name="Google Shape;409;p49"/>
          <p:cNvSpPr txBox="1"/>
          <p:nvPr/>
        </p:nvSpPr>
        <p:spPr>
          <a:xfrm>
            <a:off x="252149" y="936527"/>
            <a:ext cx="35640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b="1" lang="en" sz="2000">
                <a:solidFill>
                  <a:srgbClr val="0D0D0D"/>
                </a:solidFill>
              </a:rPr>
              <a:t>Exception as error:</a:t>
            </a:r>
            <a:r>
              <a:rPr lang="en" sz="2000">
                <a:solidFill>
                  <a:srgbClr val="0D0D0D"/>
                </a:solidFill>
              </a:rPr>
              <a:t> Inserts an error message in a variable</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C0C0C"/>
                </a:solidFill>
              </a:rPr>
              <a:t>Raise</a:t>
            </a:r>
            <a:r>
              <a:rPr lang="en" sz="2000">
                <a:solidFill>
                  <a:srgbClr val="0C0C0C"/>
                </a:solidFill>
              </a:rPr>
              <a:t>: Prints a custom error message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C0C0C"/>
                </a:solidFill>
              </a:rPr>
              <a:t>Else</a:t>
            </a:r>
            <a:r>
              <a:rPr lang="en" sz="2000">
                <a:solidFill>
                  <a:srgbClr val="0C0C0C"/>
                </a:solidFill>
              </a:rPr>
              <a:t>: Runs only if no exception occurred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b="1" lang="en" sz="2000">
                <a:solidFill>
                  <a:srgbClr val="0C0C0C"/>
                </a:solidFill>
              </a:rPr>
              <a:t>Finally</a:t>
            </a:r>
            <a:r>
              <a:rPr lang="en" sz="2000">
                <a:solidFill>
                  <a:srgbClr val="0C0C0C"/>
                </a:solidFill>
              </a:rPr>
              <a:t>: Runs whether the code failed or succeeded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0C0C0C"/>
              </a:solidFill>
            </a:endParaRPr>
          </a:p>
        </p:txBody>
      </p:sp>
      <p:sp>
        <p:nvSpPr>
          <p:cNvPr id="410" name="Google Shape;410;p49"/>
          <p:cNvSpPr txBox="1"/>
          <p:nvPr/>
        </p:nvSpPr>
        <p:spPr>
          <a:xfrm>
            <a:off x="4070975" y="1621775"/>
            <a:ext cx="4716900" cy="25551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rgbClr val="333333"/>
                </a:solidFill>
              </a:rPr>
              <a:t>    </a:t>
            </a:r>
            <a:r>
              <a:rPr b="1" lang="en" sz="1100">
                <a:solidFill>
                  <a:srgbClr val="008800"/>
                </a:solidFill>
              </a:rPr>
              <a:t>try</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result = x / y</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except</a:t>
            </a:r>
            <a:r>
              <a:rPr lang="en" sz="1100">
                <a:solidFill>
                  <a:srgbClr val="333333"/>
                </a:solidFill>
              </a:rPr>
              <a:t> </a:t>
            </a:r>
            <a:r>
              <a:rPr b="1" lang="en" sz="1100">
                <a:solidFill>
                  <a:srgbClr val="FF0000"/>
                </a:solidFill>
              </a:rPr>
              <a:t>ZeroDivisionError</a:t>
            </a:r>
            <a:r>
              <a:rPr lang="en" sz="1100">
                <a:solidFill>
                  <a:srgbClr val="333333"/>
                </a:solidFill>
              </a:rPr>
              <a:t> </a:t>
            </a:r>
            <a:r>
              <a:rPr b="1" lang="en" sz="1100">
                <a:solidFill>
                  <a:srgbClr val="008800"/>
                </a:solidFill>
              </a:rPr>
              <a:t>as</a:t>
            </a:r>
            <a:r>
              <a:rPr lang="en" sz="1100">
                <a:solidFill>
                  <a:srgbClr val="333333"/>
                </a:solidFill>
              </a:rPr>
              <a:t> error:</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888888"/>
                </a:solidFill>
              </a:rPr>
              <a:t># Handling division by zero</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a:t>
            </a:r>
            <a:r>
              <a:rPr lang="en" sz="1100">
                <a:solidFill>
                  <a:srgbClr val="333333"/>
                </a:solidFill>
                <a:highlight>
                  <a:srgbClr val="FFF0F0"/>
                </a:highlight>
              </a:rPr>
              <a:t>"Cannot divide by zero!", error</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except</a:t>
            </a:r>
            <a:r>
              <a:rPr lang="en" sz="1100">
                <a:solidFill>
                  <a:srgbClr val="333333"/>
                </a:solidFill>
              </a:rPr>
              <a:t> </a:t>
            </a:r>
            <a:r>
              <a:rPr b="1" lang="en" sz="1100">
                <a:solidFill>
                  <a:srgbClr val="FF0000"/>
                </a:solidFill>
              </a:rPr>
              <a:t>TypeError</a:t>
            </a:r>
            <a:r>
              <a:rPr lang="en" sz="1100">
                <a:solidFill>
                  <a:srgbClr val="333333"/>
                </a:solidFill>
              </a:rPr>
              <a:t> </a:t>
            </a:r>
            <a:r>
              <a:rPr b="1" lang="en" sz="1100">
                <a:solidFill>
                  <a:srgbClr val="008800"/>
                </a:solidFill>
              </a:rPr>
              <a:t>as</a:t>
            </a:r>
            <a:r>
              <a:rPr lang="en" sz="1100">
                <a:solidFill>
                  <a:srgbClr val="333333"/>
                </a:solidFill>
              </a:rPr>
              <a:t> error:</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888888"/>
                </a:solidFill>
              </a:rPr>
              <a:t># Handling incorrect input types (e.g., if one is not a number)</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a:t>
            </a:r>
            <a:r>
              <a:rPr lang="en" sz="1100">
                <a:solidFill>
                  <a:srgbClr val="333333"/>
                </a:solidFill>
                <a:highlight>
                  <a:srgbClr val="FFF0F0"/>
                </a:highlight>
              </a:rPr>
              <a:t>"</a:t>
            </a:r>
            <a:r>
              <a:rPr lang="en" sz="1100">
                <a:solidFill>
                  <a:srgbClr val="333333"/>
                </a:solidFill>
                <a:highlight>
                  <a:srgbClr val="FFF0F0"/>
                </a:highlight>
              </a:rPr>
              <a:t>Please provide numbers only!</a:t>
            </a:r>
            <a:r>
              <a:rPr lang="en" sz="1100">
                <a:solidFill>
                  <a:srgbClr val="333333"/>
                </a:solidFill>
                <a:highlight>
                  <a:srgbClr val="FFF0F0"/>
                </a:highlight>
              </a:rPr>
              <a:t>:"</a:t>
            </a:r>
            <a:r>
              <a:rPr lang="en" sz="1100">
                <a:solidFill>
                  <a:srgbClr val="333333"/>
                </a:solidFill>
              </a:rPr>
              <a:t>, error)</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else</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888888"/>
                </a:solidFill>
              </a:rPr>
              <a:t># This block runs only if there were no exceptions</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a:t>
            </a:r>
            <a:r>
              <a:rPr lang="en" sz="1100">
                <a:solidFill>
                  <a:srgbClr val="333333"/>
                </a:solidFill>
                <a:highlight>
                  <a:srgbClr val="FFF0F0"/>
                </a:highlight>
              </a:rPr>
              <a:t>"Result is"</a:t>
            </a:r>
            <a:r>
              <a:rPr lang="en" sz="1100">
                <a:solidFill>
                  <a:srgbClr val="333333"/>
                </a:solidFill>
              </a:rPr>
              <a:t>, result)</a:t>
            </a:r>
            <a:endParaRPr sz="1100">
              <a:solidFill>
                <a:srgbClr val="333333"/>
              </a:solidFill>
            </a:endParaRPr>
          </a:p>
          <a:p>
            <a:pPr indent="0" lvl="0" marL="0" rtl="0" algn="l">
              <a:spcBef>
                <a:spcPts val="0"/>
              </a:spcBef>
              <a:spcAft>
                <a:spcPts val="0"/>
              </a:spcAft>
              <a:buNone/>
            </a:pPr>
            <a:r>
              <a:rPr lang="en" sz="1100">
                <a:solidFill>
                  <a:srgbClr val="333333"/>
                </a:solidFill>
              </a:rPr>
              <a:t>    </a:t>
            </a:r>
            <a:r>
              <a:rPr b="1" lang="en" sz="1100">
                <a:solidFill>
                  <a:srgbClr val="008800"/>
                </a:solidFill>
              </a:rPr>
              <a:t>finally</a:t>
            </a:r>
            <a:r>
              <a:rPr lang="en" sz="1100">
                <a:solidFill>
                  <a:srgbClr val="333333"/>
                </a:solidFill>
              </a:rPr>
              <a:t>:</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888888"/>
                </a:solidFill>
              </a:rPr>
              <a:t># This block runs whether or not there was an exception</a:t>
            </a:r>
            <a:endParaRPr sz="1100">
              <a:solidFill>
                <a:srgbClr val="333333"/>
              </a:solidFill>
            </a:endParaRPr>
          </a:p>
          <a:p>
            <a:pPr indent="0" lvl="0" marL="0" rtl="0" algn="l">
              <a:spcBef>
                <a:spcPts val="0"/>
              </a:spcBef>
              <a:spcAft>
                <a:spcPts val="0"/>
              </a:spcAft>
              <a:buNone/>
            </a:pPr>
            <a:r>
              <a:rPr lang="en" sz="1100">
                <a:solidFill>
                  <a:srgbClr val="333333"/>
                </a:solidFill>
              </a:rPr>
              <a:t>        </a:t>
            </a:r>
            <a:r>
              <a:rPr lang="en" sz="1100">
                <a:solidFill>
                  <a:srgbClr val="007020"/>
                </a:solidFill>
              </a:rPr>
              <a:t>print</a:t>
            </a:r>
            <a:r>
              <a:rPr lang="en" sz="1100">
                <a:solidFill>
                  <a:srgbClr val="333333"/>
                </a:solidFill>
              </a:rPr>
              <a:t>(</a:t>
            </a:r>
            <a:r>
              <a:rPr lang="en" sz="1100">
                <a:solidFill>
                  <a:srgbClr val="333333"/>
                </a:solidFill>
                <a:highlight>
                  <a:srgbClr val="FFF0F0"/>
                </a:highlight>
              </a:rPr>
              <a:t>"Executing finally clause"</a:t>
            </a:r>
            <a:r>
              <a:rPr lang="en" sz="1100">
                <a:solidFill>
                  <a:srgbClr val="333333"/>
                </a:solidFill>
              </a:rPr>
              <a:t>)</a:t>
            </a:r>
            <a:endParaRPr sz="1100">
              <a:solidFill>
                <a:srgbClr val="88888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0"/>
          <p:cNvSpPr txBox="1"/>
          <p:nvPr/>
        </p:nvSpPr>
        <p:spPr>
          <a:xfrm>
            <a:off x="6768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4: Four Loops</a:t>
            </a:r>
            <a:endParaRPr sz="2200">
              <a:solidFill>
                <a:srgbClr val="00B0B4"/>
              </a:solidFill>
            </a:endParaRPr>
          </a:p>
        </p:txBody>
      </p:sp>
      <p:sp>
        <p:nvSpPr>
          <p:cNvPr id="416" name="Google Shape;416;p50"/>
          <p:cNvSpPr txBox="1"/>
          <p:nvPr/>
        </p:nvSpPr>
        <p:spPr>
          <a:xfrm>
            <a:off x="295450" y="858950"/>
            <a:ext cx="4869900" cy="33123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Clr>
                <a:srgbClr val="003399"/>
              </a:buClr>
              <a:buSzPts val="2400"/>
              <a:buFont typeface="Noto Sans Symbols"/>
              <a:buAutoNum type="arabicPeriod"/>
            </a:pPr>
            <a:r>
              <a:rPr lang="en" sz="2400">
                <a:solidFill>
                  <a:srgbClr val="0D0D0D"/>
                </a:solidFill>
              </a:rPr>
              <a:t>Create</a:t>
            </a:r>
            <a:r>
              <a:rPr lang="en" sz="2400">
                <a:solidFill>
                  <a:srgbClr val="0C0C0C"/>
                </a:solidFill>
              </a:rPr>
              <a:t> </a:t>
            </a:r>
            <a:r>
              <a:rPr lang="en" sz="2400">
                <a:solidFill>
                  <a:srgbClr val="0D0D0D"/>
                </a:solidFill>
              </a:rPr>
              <a:t>an iteration of 4 loops</a:t>
            </a:r>
            <a:r>
              <a:rPr lang="en" sz="2400">
                <a:solidFill>
                  <a:srgbClr val="0C0C0C"/>
                </a:solidFill>
              </a:rPr>
              <a:t>. </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C0C0C"/>
                </a:solidFill>
              </a:rPr>
              <a:t>Ask the user for a number every time</a:t>
            </a:r>
            <a:endParaRPr sz="28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C0C0C"/>
                </a:solidFill>
              </a:rPr>
              <a:t>Multiply all the numbers</a:t>
            </a:r>
            <a:endParaRPr sz="2400">
              <a:solidFill>
                <a:srgbClr val="0C0C0C"/>
              </a:solidFill>
            </a:endParaRPr>
          </a:p>
          <a:p>
            <a:pPr indent="-457200" lvl="0" marL="457200" rtl="0" algn="l">
              <a:lnSpc>
                <a:spcPct val="115000"/>
              </a:lnSpc>
              <a:spcBef>
                <a:spcPts val="480"/>
              </a:spcBef>
              <a:spcAft>
                <a:spcPts val="1200"/>
              </a:spcAft>
              <a:buClr>
                <a:srgbClr val="003399"/>
              </a:buClr>
              <a:buSzPts val="2400"/>
              <a:buFont typeface="Noto Sans Symbols"/>
              <a:buAutoNum type="arabicPeriod"/>
            </a:pPr>
            <a:r>
              <a:rPr lang="en" sz="2400">
                <a:solidFill>
                  <a:srgbClr val="0C0C0C"/>
                </a:solidFill>
              </a:rPr>
              <a:t>Handle potential errors. </a:t>
            </a:r>
            <a:endParaRPr sz="2800">
              <a:solidFill>
                <a:srgbClr val="0C0C0C"/>
              </a:solidFill>
            </a:endParaRPr>
          </a:p>
        </p:txBody>
      </p:sp>
      <p:pic>
        <p:nvPicPr>
          <p:cNvPr id="417" name="Google Shape;417;p50"/>
          <p:cNvPicPr preferRelativeResize="0"/>
          <p:nvPr/>
        </p:nvPicPr>
        <p:blipFill>
          <a:blip r:embed="rId3">
            <a:alphaModFix/>
          </a:blip>
          <a:stretch>
            <a:fillRect/>
          </a:stretch>
        </p:blipFill>
        <p:spPr>
          <a:xfrm>
            <a:off x="5469550" y="949275"/>
            <a:ext cx="2823675" cy="3953150"/>
          </a:xfrm>
          <a:prstGeom prst="rect">
            <a:avLst/>
          </a:prstGeom>
          <a:noFill/>
          <a:ln cap="flat" cmpd="sng" w="28575">
            <a:solidFill>
              <a:srgbClr val="C8102E"/>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1"/>
          <p:cNvSpPr txBox="1"/>
          <p:nvPr/>
        </p:nvSpPr>
        <p:spPr>
          <a:xfrm>
            <a:off x="633500" y="257794"/>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4: Four Loops</a:t>
            </a:r>
            <a:endParaRPr sz="2400">
              <a:solidFill>
                <a:srgbClr val="00B0B4"/>
              </a:solidFill>
            </a:endParaRPr>
          </a:p>
        </p:txBody>
      </p:sp>
      <p:sp>
        <p:nvSpPr>
          <p:cNvPr id="423" name="Google Shape;423;p51"/>
          <p:cNvSpPr txBox="1"/>
          <p:nvPr/>
        </p:nvSpPr>
        <p:spPr>
          <a:xfrm>
            <a:off x="513074" y="1092825"/>
            <a:ext cx="7776300" cy="3312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600">
                <a:solidFill>
                  <a:srgbClr val="333333"/>
                </a:solidFill>
                <a:latin typeface="Verdana"/>
                <a:ea typeface="Verdana"/>
                <a:cs typeface="Verdana"/>
                <a:sym typeface="Verdana"/>
              </a:rPr>
              <a:t>product = </a:t>
            </a:r>
            <a:r>
              <a:rPr b="1" lang="en" sz="1600">
                <a:solidFill>
                  <a:srgbClr val="0000DD"/>
                </a:solidFill>
                <a:latin typeface="Verdana"/>
                <a:ea typeface="Verdana"/>
                <a:cs typeface="Verdana"/>
                <a:sym typeface="Verdana"/>
              </a:rPr>
              <a:t>1</a:t>
            </a:r>
            <a:r>
              <a:rPr lang="en" sz="1600">
                <a:solidFill>
                  <a:srgbClr val="333333"/>
                </a:solidFill>
                <a:latin typeface="Verdana"/>
                <a:ea typeface="Verdana"/>
                <a:cs typeface="Verdana"/>
                <a:sym typeface="Verdana"/>
              </a:rPr>
              <a:t>  </a:t>
            </a:r>
            <a:r>
              <a:rPr lang="en" sz="1600">
                <a:solidFill>
                  <a:srgbClr val="888888"/>
                </a:solidFill>
                <a:latin typeface="Verdana"/>
                <a:ea typeface="Verdana"/>
                <a:cs typeface="Verdana"/>
                <a:sym typeface="Verdana"/>
              </a:rPr>
              <a:t># Initialize product to 1 for multiplication</a:t>
            </a:r>
            <a:endParaRPr sz="1600">
              <a:solidFill>
                <a:srgbClr val="333333"/>
              </a:solidFill>
              <a:latin typeface="Verdana"/>
              <a:ea typeface="Verdana"/>
              <a:cs typeface="Verdana"/>
              <a:sym typeface="Verdana"/>
            </a:endParaRPr>
          </a:p>
          <a:p>
            <a:pPr indent="0" lvl="0" marL="0" rtl="0" algn="l">
              <a:spcBef>
                <a:spcPts val="0"/>
              </a:spcBef>
              <a:spcAft>
                <a:spcPts val="0"/>
              </a:spcAft>
              <a:buNone/>
            </a:pPr>
            <a:r>
              <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b="1" lang="en" sz="1600">
                <a:solidFill>
                  <a:srgbClr val="008800"/>
                </a:solidFill>
                <a:latin typeface="Verdana"/>
                <a:ea typeface="Verdana"/>
                <a:cs typeface="Verdana"/>
                <a:sym typeface="Verdana"/>
              </a:rPr>
              <a:t>for</a:t>
            </a:r>
            <a:r>
              <a:rPr lang="en" sz="1600">
                <a:solidFill>
                  <a:srgbClr val="333333"/>
                </a:solidFill>
                <a:latin typeface="Verdana"/>
                <a:ea typeface="Verdana"/>
                <a:cs typeface="Verdana"/>
                <a:sym typeface="Verdana"/>
              </a:rPr>
              <a:t> _ </a:t>
            </a:r>
            <a:r>
              <a:rPr b="1" lang="en" sz="1600">
                <a:latin typeface="Verdana"/>
                <a:ea typeface="Verdana"/>
                <a:cs typeface="Verdana"/>
                <a:sym typeface="Verdana"/>
              </a:rPr>
              <a:t>in</a:t>
            </a:r>
            <a:r>
              <a:rPr lang="en" sz="1600">
                <a:solidFill>
                  <a:srgbClr val="333333"/>
                </a:solidFill>
                <a:latin typeface="Verdana"/>
                <a:ea typeface="Verdana"/>
                <a:cs typeface="Verdana"/>
                <a:sym typeface="Verdana"/>
              </a:rPr>
              <a:t> </a:t>
            </a:r>
            <a:r>
              <a:rPr lang="en" sz="1600">
                <a:solidFill>
                  <a:srgbClr val="007020"/>
                </a:solidFill>
                <a:latin typeface="Verdana"/>
                <a:ea typeface="Verdana"/>
                <a:cs typeface="Verdana"/>
                <a:sym typeface="Verdana"/>
              </a:rPr>
              <a:t>range</a:t>
            </a:r>
            <a:r>
              <a:rPr lang="en" sz="1600">
                <a:solidFill>
                  <a:srgbClr val="333333"/>
                </a:solidFill>
                <a:latin typeface="Verdana"/>
                <a:ea typeface="Verdana"/>
                <a:cs typeface="Verdana"/>
                <a:sym typeface="Verdana"/>
              </a:rPr>
              <a:t>(</a:t>
            </a:r>
            <a:r>
              <a:rPr b="1" lang="en" sz="1600">
                <a:solidFill>
                  <a:srgbClr val="0000DD"/>
                </a:solidFill>
                <a:latin typeface="Verdana"/>
                <a:ea typeface="Verdana"/>
                <a:cs typeface="Verdana"/>
                <a:sym typeface="Verdana"/>
              </a:rPr>
              <a:t>4</a:t>
            </a:r>
            <a:r>
              <a:rPr lang="en" sz="1600">
                <a:solidFill>
                  <a:srgbClr val="333333"/>
                </a:solidFill>
                <a:latin typeface="Verdana"/>
                <a:ea typeface="Verdana"/>
                <a:cs typeface="Verdana"/>
                <a:sym typeface="Verdana"/>
              </a:rPr>
              <a:t>):  </a:t>
            </a:r>
            <a:r>
              <a:rPr lang="en" sz="1600">
                <a:solidFill>
                  <a:srgbClr val="888888"/>
                </a:solidFill>
                <a:latin typeface="Verdana"/>
                <a:ea typeface="Verdana"/>
                <a:cs typeface="Verdana"/>
                <a:sym typeface="Verdana"/>
              </a:rPr>
              <a:t># Loop four times using throwaway variable "_"</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while</a:t>
            </a:r>
            <a:r>
              <a:rPr lang="en" sz="1600">
                <a:solidFill>
                  <a:srgbClr val="333333"/>
                </a:solidFill>
                <a:latin typeface="Verdana"/>
                <a:ea typeface="Verdana"/>
                <a:cs typeface="Verdana"/>
                <a:sym typeface="Verdana"/>
              </a:rPr>
              <a:t> </a:t>
            </a:r>
            <a:r>
              <a:rPr lang="en" sz="1600">
                <a:solidFill>
                  <a:srgbClr val="007020"/>
                </a:solidFill>
                <a:latin typeface="Verdana"/>
                <a:ea typeface="Verdana"/>
                <a:cs typeface="Verdana"/>
                <a:sym typeface="Verdana"/>
              </a:rPr>
              <a:t>True</a:t>
            </a:r>
            <a:r>
              <a:rPr lang="en" sz="1600">
                <a:solidFill>
                  <a:srgbClr val="333333"/>
                </a:solidFill>
                <a:latin typeface="Verdana"/>
                <a:ea typeface="Verdana"/>
                <a:cs typeface="Verdana"/>
                <a:sym typeface="Verdana"/>
              </a:rPr>
              <a:t>:  </a:t>
            </a:r>
            <a:r>
              <a:rPr lang="en" sz="1600">
                <a:solidFill>
                  <a:srgbClr val="888888"/>
                </a:solidFill>
                <a:latin typeface="Verdana"/>
                <a:ea typeface="Verdana"/>
                <a:cs typeface="Verdana"/>
                <a:sym typeface="Verdana"/>
              </a:rPr>
              <a:t># Loop for valid input</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try</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number = </a:t>
            </a:r>
            <a:r>
              <a:rPr lang="en" sz="1600">
                <a:solidFill>
                  <a:srgbClr val="007020"/>
                </a:solidFill>
                <a:latin typeface="Verdana"/>
                <a:ea typeface="Verdana"/>
                <a:cs typeface="Verdana"/>
                <a:sym typeface="Verdana"/>
              </a:rPr>
              <a:t>float</a:t>
            </a:r>
            <a:r>
              <a:rPr lang="en" sz="1600">
                <a:solidFill>
                  <a:srgbClr val="333333"/>
                </a:solidFill>
                <a:latin typeface="Verdana"/>
                <a:ea typeface="Verdana"/>
                <a:cs typeface="Verdana"/>
                <a:sym typeface="Verdana"/>
              </a:rPr>
              <a:t>(</a:t>
            </a:r>
            <a:r>
              <a:rPr lang="en" sz="1600">
                <a:solidFill>
                  <a:srgbClr val="007020"/>
                </a:solidFill>
                <a:latin typeface="Verdana"/>
                <a:ea typeface="Verdana"/>
                <a:cs typeface="Verdana"/>
                <a:sym typeface="Verdana"/>
              </a:rPr>
              <a:t>input</a:t>
            </a:r>
            <a:r>
              <a:rPr lang="en" sz="1600">
                <a:solidFill>
                  <a:srgbClr val="333333"/>
                </a:solidFill>
                <a:latin typeface="Verdana"/>
                <a:ea typeface="Verdana"/>
                <a:cs typeface="Verdana"/>
                <a:sym typeface="Verdana"/>
              </a:rPr>
              <a:t>(</a:t>
            </a:r>
            <a:r>
              <a:rPr lang="en" sz="1600">
                <a:solidFill>
                  <a:srgbClr val="333333"/>
                </a:solidFill>
                <a:highlight>
                  <a:srgbClr val="FFF0F0"/>
                </a:highlight>
                <a:latin typeface="Verdana"/>
                <a:ea typeface="Verdana"/>
                <a:cs typeface="Verdana"/>
                <a:sym typeface="Verdana"/>
              </a:rPr>
              <a:t>"Enter a number: "</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product *= number  </a:t>
            </a:r>
            <a:r>
              <a:rPr lang="en" sz="1600">
                <a:solidFill>
                  <a:srgbClr val="888888"/>
                </a:solidFill>
                <a:latin typeface="Verdana"/>
                <a:ea typeface="Verdana"/>
                <a:cs typeface="Verdana"/>
                <a:sym typeface="Verdana"/>
              </a:rPr>
              <a:t># Multiply the product by the current number</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break</a:t>
            </a:r>
            <a:r>
              <a:rPr lang="en" sz="1600">
                <a:solidFill>
                  <a:srgbClr val="333333"/>
                </a:solidFill>
                <a:latin typeface="Verdana"/>
                <a:ea typeface="Verdana"/>
                <a:cs typeface="Verdana"/>
                <a:sym typeface="Verdana"/>
              </a:rPr>
              <a:t>  </a:t>
            </a:r>
            <a:r>
              <a:rPr lang="en" sz="1600">
                <a:solidFill>
                  <a:srgbClr val="888888"/>
                </a:solidFill>
                <a:latin typeface="Verdana"/>
                <a:ea typeface="Verdana"/>
                <a:cs typeface="Verdana"/>
                <a:sym typeface="Verdana"/>
              </a:rPr>
              <a:t># Exit the inner loop if input is valid</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except</a:t>
            </a:r>
            <a:r>
              <a:rPr lang="en" sz="1600">
                <a:solidFill>
                  <a:srgbClr val="333333"/>
                </a:solidFill>
                <a:latin typeface="Verdana"/>
                <a:ea typeface="Verdana"/>
                <a:cs typeface="Verdana"/>
                <a:sym typeface="Verdana"/>
              </a:rPr>
              <a:t> </a:t>
            </a:r>
            <a:r>
              <a:rPr b="1" lang="en" sz="1600">
                <a:solidFill>
                  <a:srgbClr val="FF0000"/>
                </a:solidFill>
                <a:latin typeface="Verdana"/>
                <a:ea typeface="Verdana"/>
                <a:cs typeface="Verdana"/>
                <a:sym typeface="Verdana"/>
              </a:rPr>
              <a:t>ValueError</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spcBef>
                <a:spcPts val="0"/>
              </a:spcBef>
              <a:spcAft>
                <a:spcPts val="0"/>
              </a:spcAft>
              <a:buNone/>
            </a:pPr>
            <a:r>
              <a:rPr lang="en" sz="1600">
                <a:solidFill>
                  <a:srgbClr val="333333"/>
                </a:solidFill>
                <a:latin typeface="Verdana"/>
                <a:ea typeface="Verdana"/>
                <a:cs typeface="Verdana"/>
                <a:sym typeface="Verdana"/>
              </a:rPr>
              <a:t>      </a:t>
            </a:r>
            <a:r>
              <a:rPr b="1" lang="en" sz="1600">
                <a:solidFill>
                  <a:srgbClr val="008800"/>
                </a:solidFill>
                <a:latin typeface="Verdana"/>
                <a:ea typeface="Verdana"/>
                <a:cs typeface="Verdana"/>
                <a:sym typeface="Verdana"/>
              </a:rPr>
              <a:t>print</a:t>
            </a:r>
            <a:r>
              <a:rPr lang="en" sz="1600">
                <a:solidFill>
                  <a:srgbClr val="333333"/>
                </a:solidFill>
                <a:latin typeface="Verdana"/>
                <a:ea typeface="Verdana"/>
                <a:cs typeface="Verdana"/>
                <a:sym typeface="Verdana"/>
              </a:rPr>
              <a:t>(</a:t>
            </a:r>
            <a:r>
              <a:rPr lang="en" sz="1600">
                <a:solidFill>
                  <a:srgbClr val="333333"/>
                </a:solidFill>
                <a:highlight>
                  <a:srgbClr val="FFF0F0"/>
                </a:highlight>
                <a:latin typeface="Verdana"/>
                <a:ea typeface="Verdana"/>
                <a:cs typeface="Verdana"/>
                <a:sym typeface="Verdana"/>
              </a:rPr>
              <a:t>"Invalid input. Please enter a number."</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spcBef>
                <a:spcPts val="0"/>
              </a:spcBef>
              <a:spcAft>
                <a:spcPts val="0"/>
              </a:spcAft>
              <a:buNone/>
            </a:pPr>
            <a:r>
              <a:t/>
            </a:r>
            <a:endParaRPr sz="1600">
              <a:solidFill>
                <a:srgbClr val="333333"/>
              </a:solidFill>
              <a:latin typeface="Verdana"/>
              <a:ea typeface="Verdana"/>
              <a:cs typeface="Verdana"/>
              <a:sym typeface="Verdana"/>
            </a:endParaRPr>
          </a:p>
          <a:p>
            <a:pPr indent="0" lvl="0" marL="0" rtl="0" algn="l">
              <a:lnSpc>
                <a:spcPct val="110795"/>
              </a:lnSpc>
              <a:spcBef>
                <a:spcPts val="0"/>
              </a:spcBef>
              <a:spcAft>
                <a:spcPts val="0"/>
              </a:spcAft>
              <a:buNone/>
            </a:pPr>
            <a:r>
              <a:rPr b="1" lang="en" sz="1600">
                <a:solidFill>
                  <a:srgbClr val="008800"/>
                </a:solidFill>
                <a:latin typeface="Verdana"/>
                <a:ea typeface="Verdana"/>
                <a:cs typeface="Verdana"/>
                <a:sym typeface="Verdana"/>
              </a:rPr>
              <a:t>print</a:t>
            </a:r>
            <a:r>
              <a:rPr lang="en" sz="1600">
                <a:solidFill>
                  <a:srgbClr val="333333"/>
                </a:solidFill>
                <a:latin typeface="Verdana"/>
                <a:ea typeface="Verdana"/>
                <a:cs typeface="Verdana"/>
                <a:sym typeface="Verdana"/>
              </a:rPr>
              <a:t>(f</a:t>
            </a:r>
            <a:r>
              <a:rPr lang="en" sz="1600">
                <a:solidFill>
                  <a:srgbClr val="333333"/>
                </a:solidFill>
                <a:highlight>
                  <a:srgbClr val="FFF0F0"/>
                </a:highlight>
                <a:latin typeface="Verdana"/>
                <a:ea typeface="Verdana"/>
                <a:cs typeface="Verdana"/>
                <a:sym typeface="Verdana"/>
              </a:rPr>
              <a:t>"The product of all numbers is: {product}"</a:t>
            </a:r>
            <a:r>
              <a:rPr lang="en" sz="1600">
                <a:solidFill>
                  <a:srgbClr val="333333"/>
                </a:solidFill>
                <a:latin typeface="Verdana"/>
                <a:ea typeface="Verdana"/>
                <a:cs typeface="Verdana"/>
                <a:sym typeface="Verdana"/>
              </a:rPr>
              <a:t>)</a:t>
            </a:r>
            <a:endParaRPr sz="1600">
              <a:solidFill>
                <a:srgbClr val="333333"/>
              </a:solidFill>
              <a:latin typeface="Verdana"/>
              <a:ea typeface="Verdana"/>
              <a:cs typeface="Verdana"/>
              <a:sym typeface="Verdana"/>
            </a:endParaRPr>
          </a:p>
          <a:p>
            <a:pPr indent="0" lvl="0" marL="0" rtl="0" algn="l">
              <a:lnSpc>
                <a:spcPct val="115000"/>
              </a:lnSpc>
              <a:spcBef>
                <a:spcPts val="440"/>
              </a:spcBef>
              <a:spcAft>
                <a:spcPts val="1200"/>
              </a:spcAft>
              <a:buNone/>
            </a:pPr>
            <a:r>
              <a:t/>
            </a:r>
            <a:endParaRPr sz="2800">
              <a:solidFill>
                <a:srgbClr val="333333"/>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2"/>
          <p:cNvSpPr txBox="1"/>
          <p:nvPr>
            <p:ph type="title"/>
          </p:nvPr>
        </p:nvSpPr>
        <p:spPr>
          <a:xfrm>
            <a:off x="184525" y="1201700"/>
            <a:ext cx="49056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Reading/Writing to Files</a:t>
            </a:r>
            <a:endParaRPr sz="4500"/>
          </a:p>
        </p:txBody>
      </p:sp>
      <p:pic>
        <p:nvPicPr>
          <p:cNvPr id="429" name="Google Shape;429;p52"/>
          <p:cNvPicPr preferRelativeResize="0"/>
          <p:nvPr/>
        </p:nvPicPr>
        <p:blipFill rotWithShape="1">
          <a:blip r:embed="rId3">
            <a:alphaModFix/>
          </a:blip>
          <a:srcRect b="12390" l="17799" r="6780" t="7775"/>
          <a:stretch/>
        </p:blipFill>
        <p:spPr>
          <a:xfrm>
            <a:off x="4896400" y="814225"/>
            <a:ext cx="3781475" cy="3824925"/>
          </a:xfrm>
          <a:prstGeom prst="rect">
            <a:avLst/>
          </a:prstGeom>
          <a:noFill/>
          <a:ln cap="flat" cmpd="sng" w="28575">
            <a:solidFill>
              <a:srgbClr val="C8102E"/>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nvSpPr>
        <p:spPr>
          <a:xfrm>
            <a:off x="496250" y="1104575"/>
            <a:ext cx="4486500" cy="2977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rPr>
              <a:t>C2, C&amp;C, Command and Control:</a:t>
            </a:r>
            <a:r>
              <a:rPr lang="en" sz="1500">
                <a:solidFill>
                  <a:srgbClr val="0D0D0D"/>
                </a:solidFill>
                <a:highlight>
                  <a:srgbClr val="FFFFFF"/>
                </a:highlight>
              </a:rPr>
              <a:t> </a:t>
            </a:r>
            <a:endParaRPr sz="1500">
              <a:solidFill>
                <a:srgbClr val="0D0D0D"/>
              </a:solidFill>
              <a:highlight>
                <a:srgbClr val="FFFFFF"/>
              </a:highlight>
            </a:endParaRPr>
          </a:p>
          <a:p>
            <a:pPr indent="0" lvl="0" marL="457200" rtl="0" algn="l">
              <a:lnSpc>
                <a:spcPct val="115000"/>
              </a:lnSpc>
              <a:spcBef>
                <a:spcPts val="1200"/>
              </a:spcBef>
              <a:spcAft>
                <a:spcPts val="0"/>
              </a:spcAft>
              <a:buNone/>
            </a:pPr>
            <a:r>
              <a:rPr lang="en" sz="1500">
                <a:solidFill>
                  <a:srgbClr val="0D0D0D"/>
                </a:solidFill>
                <a:highlight>
                  <a:srgbClr val="FFFFFF"/>
                </a:highlight>
              </a:rPr>
              <a:t>A Platform that enables commanders to issue instructions, receive data, and maintain situational awareness over endpoints. </a:t>
            </a:r>
            <a:endParaRPr sz="1500">
              <a:solidFill>
                <a:srgbClr val="0D0D0D"/>
              </a:solidFill>
              <a:highlight>
                <a:srgbClr val="FFFFFF"/>
              </a:highlight>
            </a:endParaRPr>
          </a:p>
          <a:p>
            <a:pPr indent="-323850" lvl="0" marL="457200" rtl="0" algn="l">
              <a:lnSpc>
                <a:spcPct val="115000"/>
              </a:lnSpc>
              <a:spcBef>
                <a:spcPts val="1200"/>
              </a:spcBef>
              <a:spcAft>
                <a:spcPts val="0"/>
              </a:spcAft>
              <a:buClr>
                <a:srgbClr val="0D0D0D"/>
              </a:buClr>
              <a:buSzPts val="1500"/>
              <a:buFont typeface="Roboto"/>
              <a:buChar char="●"/>
            </a:pPr>
            <a:r>
              <a:rPr b="1" lang="en" sz="1500">
                <a:solidFill>
                  <a:srgbClr val="0D0D0D"/>
                </a:solidFill>
                <a:highlight>
                  <a:srgbClr val="FFFFFF"/>
                </a:highlight>
              </a:rPr>
              <a:t>A botnet:</a:t>
            </a:r>
            <a:endParaRPr b="1" sz="1500">
              <a:solidFill>
                <a:srgbClr val="0D0D0D"/>
              </a:solidFill>
              <a:highlight>
                <a:srgbClr val="FFFFFF"/>
              </a:highlight>
            </a:endParaRPr>
          </a:p>
          <a:p>
            <a:pPr indent="0" lvl="0" marL="457200" rtl="0" algn="l">
              <a:lnSpc>
                <a:spcPct val="115000"/>
              </a:lnSpc>
              <a:spcBef>
                <a:spcPts val="1200"/>
              </a:spcBef>
              <a:spcAft>
                <a:spcPts val="1200"/>
              </a:spcAft>
              <a:buNone/>
            </a:pPr>
            <a:r>
              <a:rPr lang="en" sz="1500">
                <a:solidFill>
                  <a:srgbClr val="0D0D0D"/>
                </a:solidFill>
                <a:highlight>
                  <a:srgbClr val="FFFFFF"/>
                </a:highlight>
              </a:rPr>
              <a:t>A</a:t>
            </a:r>
            <a:r>
              <a:rPr lang="en" sz="1500">
                <a:solidFill>
                  <a:srgbClr val="0D0D0D"/>
                </a:solidFill>
                <a:highlight>
                  <a:srgbClr val="FFFFFF"/>
                </a:highlight>
              </a:rPr>
              <a:t> group of devices that can be controlled to do the bidding of the Botnet owner.</a:t>
            </a:r>
            <a:endParaRPr sz="1500">
              <a:solidFill>
                <a:schemeClr val="dk2"/>
              </a:solidFill>
            </a:endParaRPr>
          </a:p>
        </p:txBody>
      </p:sp>
      <p:sp>
        <p:nvSpPr>
          <p:cNvPr id="163" name="Google Shape;163;p17"/>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and Botnets</a:t>
            </a:r>
            <a:endParaRPr sz="2200">
              <a:solidFill>
                <a:srgbClr val="FF0000"/>
              </a:solidFill>
            </a:endParaRPr>
          </a:p>
        </p:txBody>
      </p:sp>
      <p:pic>
        <p:nvPicPr>
          <p:cNvPr id="164" name="Google Shape;164;p17"/>
          <p:cNvPicPr preferRelativeResize="0"/>
          <p:nvPr/>
        </p:nvPicPr>
        <p:blipFill>
          <a:blip r:embed="rId3">
            <a:alphaModFix/>
          </a:blip>
          <a:stretch>
            <a:fillRect/>
          </a:stretch>
        </p:blipFill>
        <p:spPr>
          <a:xfrm>
            <a:off x="4982742" y="962025"/>
            <a:ext cx="3889632" cy="3715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0" st="0"/>
                                            </p:txEl>
                                          </p:spTgt>
                                        </p:tgtEl>
                                        <p:attrNameLst>
                                          <p:attrName>style.visibility</p:attrName>
                                        </p:attrNameLst>
                                      </p:cBhvr>
                                      <p:to>
                                        <p:strVal val="visible"/>
                                      </p:to>
                                    </p:set>
                                    <p:animEffect filter="fade" transition="in">
                                      <p:cBhvr>
                                        <p:cTn dur="1500"/>
                                        <p:tgtEl>
                                          <p:spTgt spid="16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1" st="1"/>
                                            </p:txEl>
                                          </p:spTgt>
                                        </p:tgtEl>
                                        <p:attrNameLst>
                                          <p:attrName>style.visibility</p:attrName>
                                        </p:attrNameLst>
                                      </p:cBhvr>
                                      <p:to>
                                        <p:strVal val="visible"/>
                                      </p:to>
                                    </p:set>
                                    <p:animEffect filter="fade" transition="in">
                                      <p:cBhvr>
                                        <p:cTn dur="1500"/>
                                        <p:tgtEl>
                                          <p:spTgt spid="16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2" st="2"/>
                                            </p:txEl>
                                          </p:spTgt>
                                        </p:tgtEl>
                                        <p:attrNameLst>
                                          <p:attrName>style.visibility</p:attrName>
                                        </p:attrNameLst>
                                      </p:cBhvr>
                                      <p:to>
                                        <p:strVal val="visible"/>
                                      </p:to>
                                    </p:set>
                                    <p:animEffect filter="fade" transition="in">
                                      <p:cBhvr>
                                        <p:cTn dur="1500"/>
                                        <p:tgtEl>
                                          <p:spTgt spid="16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xEl>
                                              <p:pRg end="3" st="3"/>
                                            </p:txEl>
                                          </p:spTgt>
                                        </p:tgtEl>
                                        <p:attrNameLst>
                                          <p:attrName>style.visibility</p:attrName>
                                        </p:attrNameLst>
                                      </p:cBhvr>
                                      <p:to>
                                        <p:strVal val="visible"/>
                                      </p:to>
                                    </p:set>
                                    <p:animEffect filter="fade" transition="in">
                                      <p:cBhvr>
                                        <p:cTn dur="1500"/>
                                        <p:tgtEl>
                                          <p:spTgt spid="162">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53"/>
          <p:cNvSpPr txBox="1"/>
          <p:nvPr/>
        </p:nvSpPr>
        <p:spPr>
          <a:xfrm>
            <a:off x="633500" y="377869"/>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&amp; Files </a:t>
            </a:r>
            <a:endParaRPr sz="2200">
              <a:solidFill>
                <a:srgbClr val="00B0B4"/>
              </a:solidFill>
            </a:endParaRPr>
          </a:p>
        </p:txBody>
      </p:sp>
      <p:sp>
        <p:nvSpPr>
          <p:cNvPr id="435" name="Google Shape;435;p53"/>
          <p:cNvSpPr txBox="1"/>
          <p:nvPr/>
        </p:nvSpPr>
        <p:spPr>
          <a:xfrm>
            <a:off x="252150" y="979025"/>
            <a:ext cx="8636100" cy="33327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D0D0D"/>
                </a:solidFill>
              </a:rPr>
              <a:t>Python includes several built-in modules and functions for file handling.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In Python, a file is categorized as either </a:t>
            </a:r>
            <a:r>
              <a:rPr b="1" lang="en" sz="2000">
                <a:solidFill>
                  <a:srgbClr val="0C0C0C"/>
                </a:solidFill>
              </a:rPr>
              <a:t>text or binary. </a:t>
            </a:r>
            <a:endParaRPr b="1"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Binary files are processed only by applications that work with the binary structure. </a:t>
            </a:r>
            <a:endParaRPr sz="2400">
              <a:solidFill>
                <a:srgbClr val="0C0C0C"/>
              </a:solidFill>
            </a:endParaRPr>
          </a:p>
        </p:txBody>
      </p:sp>
      <p:pic>
        <p:nvPicPr>
          <p:cNvPr id="436" name="Google Shape;436;p53" title="Binary code | Just some random binary code! | Christiaan Colen ..."/>
          <p:cNvPicPr preferRelativeResize="0"/>
          <p:nvPr/>
        </p:nvPicPr>
        <p:blipFill>
          <a:blip r:embed="rId3">
            <a:alphaModFix/>
          </a:blip>
          <a:stretch>
            <a:fillRect/>
          </a:stretch>
        </p:blipFill>
        <p:spPr>
          <a:xfrm>
            <a:off x="4790400" y="2571749"/>
            <a:ext cx="3904600" cy="21938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4"/>
          <p:cNvSpPr txBox="1"/>
          <p:nvPr/>
        </p:nvSpPr>
        <p:spPr>
          <a:xfrm>
            <a:off x="633500" y="388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&amp; Files </a:t>
            </a:r>
            <a:endParaRPr sz="2200">
              <a:solidFill>
                <a:srgbClr val="00B0B4"/>
              </a:solidFill>
            </a:endParaRPr>
          </a:p>
        </p:txBody>
      </p:sp>
      <p:grpSp>
        <p:nvGrpSpPr>
          <p:cNvPr id="442" name="Google Shape;442;p54"/>
          <p:cNvGrpSpPr/>
          <p:nvPr/>
        </p:nvGrpSpPr>
        <p:grpSpPr>
          <a:xfrm>
            <a:off x="8917792" y="4789724"/>
            <a:ext cx="226200" cy="226200"/>
            <a:chOff x="5622254" y="2690218"/>
            <a:chExt cx="226200" cy="226200"/>
          </a:xfrm>
        </p:grpSpPr>
        <p:sp>
          <p:nvSpPr>
            <p:cNvPr id="443" name="Google Shape;443;p54"/>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444" name="Google Shape;444;p54"/>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45" name="Google Shape;445;p54"/>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graphicFrame>
        <p:nvGraphicFramePr>
          <p:cNvPr id="446" name="Google Shape;446;p54"/>
          <p:cNvGraphicFramePr/>
          <p:nvPr/>
        </p:nvGraphicFramePr>
        <p:xfrm>
          <a:off x="571287" y="1351520"/>
          <a:ext cx="3000000" cy="3000000"/>
        </p:xfrm>
        <a:graphic>
          <a:graphicData uri="http://schemas.openxmlformats.org/drawingml/2006/table">
            <a:tbl>
              <a:tblPr bandRow="1" firstRow="1">
                <a:noFill/>
                <a:tableStyleId>{15C6AB43-8FB7-48CF-BD23-F989A6E4A052}</a:tableStyleId>
              </a:tblPr>
              <a:tblGrid>
                <a:gridCol w="907025"/>
                <a:gridCol w="7065400"/>
              </a:tblGrid>
              <a:tr h="390525">
                <a:tc>
                  <a:txBody>
                    <a:bodyPr/>
                    <a:lstStyle/>
                    <a:p>
                      <a:pPr indent="0" lvl="0" marL="0" marR="0" rtl="1" algn="l">
                        <a:spcBef>
                          <a:spcPts val="0"/>
                        </a:spcBef>
                        <a:spcAft>
                          <a:spcPts val="0"/>
                        </a:spcAft>
                        <a:buNone/>
                      </a:pPr>
                      <a:r>
                        <a:rPr lang="en" sz="2000" u="none" cap="none" strike="noStrike">
                          <a:solidFill>
                            <a:schemeClr val="dk2"/>
                          </a:solidFill>
                        </a:rPr>
                        <a:t>Mode</a:t>
                      </a:r>
                      <a:endParaRPr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lang="en" sz="2000" u="none" cap="none" strike="noStrike">
                          <a:solidFill>
                            <a:schemeClr val="dk2"/>
                          </a:solidFill>
                        </a:rPr>
                        <a:t>Description</a:t>
                      </a:r>
                      <a:endParaRPr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38100">
                      <a:solidFill>
                        <a:schemeClr val="accent1"/>
                      </a:solidFill>
                      <a:prstDash val="solid"/>
                      <a:round/>
                      <a:headEnd len="sm" w="sm" type="none"/>
                      <a:tailEnd len="sm" w="sm" type="none"/>
                    </a:lnB>
                    <a:solidFill>
                      <a:schemeClr val="dk1"/>
                    </a:solidFill>
                  </a:tcPr>
                </a:tc>
              </a:tr>
              <a:tr h="0">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381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390525">
                <a:tc>
                  <a:txBody>
                    <a:bodyPr/>
                    <a:lstStyle/>
                    <a:p>
                      <a:pPr indent="0" lvl="0" marL="0" marR="0" rtl="1" algn="l">
                        <a:spcBef>
                          <a:spcPts val="0"/>
                        </a:spcBef>
                        <a:spcAft>
                          <a:spcPts val="0"/>
                        </a:spcAft>
                        <a:buNone/>
                      </a:pPr>
                      <a:r>
                        <a:rPr b="1" lang="en" sz="2000" u="none" cap="none" strike="noStrike">
                          <a:solidFill>
                            <a:schemeClr val="dk2"/>
                          </a:solidFill>
                        </a:rPr>
                        <a:t>r</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b="1" lang="en" sz="2000" u="none" cap="none" strike="noStrike">
                          <a:solidFill>
                            <a:schemeClr val="dk2"/>
                          </a:solidFill>
                        </a:rPr>
                        <a:t>Opens a file for reading only </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0">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438150">
                <a:tc>
                  <a:txBody>
                    <a:bodyPr/>
                    <a:lstStyle/>
                    <a:p>
                      <a:pPr indent="0" lvl="0" marL="0" marR="0" rtl="1" algn="l">
                        <a:spcBef>
                          <a:spcPts val="0"/>
                        </a:spcBef>
                        <a:spcAft>
                          <a:spcPts val="0"/>
                        </a:spcAft>
                        <a:buNone/>
                      </a:pPr>
                      <a:r>
                        <a:rPr b="1" lang="en" sz="2000" u="none" cap="none" strike="noStrike">
                          <a:solidFill>
                            <a:schemeClr val="dk2"/>
                          </a:solidFill>
                        </a:rPr>
                        <a:t>a</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b="1" lang="en" sz="2000" u="none" cap="none" strike="noStrike">
                          <a:solidFill>
                            <a:schemeClr val="dk2"/>
                          </a:solidFill>
                        </a:rPr>
                        <a:t>Opens a file for appending; creates a new file if it does not exist</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0">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t/>
                      </a:r>
                      <a:endParaRPr b="1" sz="1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390525">
                <a:tc>
                  <a:txBody>
                    <a:bodyPr/>
                    <a:lstStyle/>
                    <a:p>
                      <a:pPr indent="0" lvl="0" marL="0" marR="0" rtl="1" algn="l">
                        <a:spcBef>
                          <a:spcPts val="0"/>
                        </a:spcBef>
                        <a:spcAft>
                          <a:spcPts val="0"/>
                        </a:spcAft>
                        <a:buNone/>
                      </a:pPr>
                      <a:r>
                        <a:rPr b="1" lang="en" sz="2000" u="none" cap="none" strike="noStrike">
                          <a:solidFill>
                            <a:schemeClr val="dk2"/>
                          </a:solidFill>
                        </a:rPr>
                        <a:t>w</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b="1" lang="en" sz="2000" u="none" cap="none" strike="noStrike">
                          <a:solidFill>
                            <a:schemeClr val="dk2"/>
                          </a:solidFill>
                        </a:rPr>
                        <a:t>Opens a file for writing only and overwrites the existing file</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0">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t/>
                      </a:r>
                      <a:endParaRPr b="1" sz="2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342900">
                <a:tc>
                  <a:txBody>
                    <a:bodyPr/>
                    <a:lstStyle/>
                    <a:p>
                      <a:pPr indent="0" lvl="0" marL="0" marR="0" rtl="1" algn="l">
                        <a:spcBef>
                          <a:spcPts val="0"/>
                        </a:spcBef>
                        <a:spcAft>
                          <a:spcPts val="0"/>
                        </a:spcAft>
                        <a:buNone/>
                      </a:pPr>
                      <a:r>
                        <a:rPr b="1" lang="en" sz="2000" u="none" cap="none" strike="noStrike">
                          <a:solidFill>
                            <a:schemeClr val="dk2"/>
                          </a:solidFill>
                        </a:rPr>
                        <a:t>+</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marR="0" rtl="1" algn="l">
                        <a:spcBef>
                          <a:spcPts val="0"/>
                        </a:spcBef>
                        <a:spcAft>
                          <a:spcPts val="0"/>
                        </a:spcAft>
                        <a:buNone/>
                      </a:pPr>
                      <a:r>
                        <a:rPr b="1" lang="en" sz="2000" u="none" cap="none" strike="noStrike">
                          <a:solidFill>
                            <a:schemeClr val="dk2"/>
                          </a:solidFill>
                        </a:rPr>
                        <a:t>Adds a read or write operation depending on the one selected</a:t>
                      </a:r>
                      <a:endParaRPr b="1" sz="18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r h="342900">
                <a:tc>
                  <a:txBody>
                    <a:bodyPr/>
                    <a:lstStyle/>
                    <a:p>
                      <a:pPr indent="0" lvl="0" marL="0" marR="0" rtl="0" algn="l">
                        <a:spcBef>
                          <a:spcPts val="0"/>
                        </a:spcBef>
                        <a:spcAft>
                          <a:spcPts val="0"/>
                        </a:spcAft>
                        <a:buNone/>
                      </a:pPr>
                      <a:r>
                        <a:rPr b="1" lang="en" sz="2000">
                          <a:solidFill>
                            <a:schemeClr val="dk2"/>
                          </a:solidFill>
                        </a:rPr>
                        <a:t>b</a:t>
                      </a:r>
                      <a:endParaRPr b="1" sz="2000" u="none" cap="none" strike="noStrike">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c>
                  <a:txBody>
                    <a:bodyPr/>
                    <a:lstStyle/>
                    <a:p>
                      <a:pPr indent="0" lvl="0" marL="0" rtl="1" algn="l">
                        <a:spcBef>
                          <a:spcPts val="0"/>
                        </a:spcBef>
                        <a:spcAft>
                          <a:spcPts val="0"/>
                        </a:spcAft>
                        <a:buNone/>
                      </a:pPr>
                      <a:r>
                        <a:rPr b="1" lang="en" sz="2000">
                          <a:solidFill>
                            <a:schemeClr val="dk2"/>
                          </a:solidFill>
                        </a:rPr>
                        <a:t>Opens a file in binary format</a:t>
                      </a:r>
                      <a:endParaRPr b="1" sz="2000">
                        <a:solidFill>
                          <a:schemeClr val="dk2"/>
                        </a:solidFill>
                      </a:endParaRPr>
                    </a:p>
                  </a:txBody>
                  <a:tcPr marT="45725" marB="45725" marR="91450" marL="91450" anchor="ctr">
                    <a:lnL cap="flat" cmpd="sng" w="12700">
                      <a:solidFill>
                        <a:schemeClr val="accent1"/>
                      </a:solidFill>
                      <a:prstDash val="solid"/>
                      <a:round/>
                      <a:headEnd len="sm" w="sm" type="none"/>
                      <a:tailEnd len="sm" w="sm" type="none"/>
                    </a:lnL>
                    <a:lnR cap="flat" cmpd="sng" w="12700">
                      <a:solidFill>
                        <a:schemeClr val="accent1"/>
                      </a:solidFill>
                      <a:prstDash val="solid"/>
                      <a:round/>
                      <a:headEnd len="sm" w="sm" type="none"/>
                      <a:tailEnd len="sm" w="sm" type="none"/>
                    </a:lnR>
                    <a:lnT cap="flat" cmpd="sng" w="12700">
                      <a:solidFill>
                        <a:schemeClr val="accent1"/>
                      </a:solidFill>
                      <a:prstDash val="solid"/>
                      <a:round/>
                      <a:headEnd len="sm" w="sm" type="none"/>
                      <a:tailEnd len="sm" w="sm" type="none"/>
                    </a:lnT>
                    <a:lnB cap="flat" cmpd="sng" w="12700">
                      <a:solidFill>
                        <a:schemeClr val="accent1"/>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5"/>
          <p:cNvSpPr txBox="1"/>
          <p:nvPr/>
        </p:nvSpPr>
        <p:spPr>
          <a:xfrm>
            <a:off x="633500" y="347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&amp; Files </a:t>
            </a:r>
            <a:endParaRPr sz="2200">
              <a:solidFill>
                <a:srgbClr val="00B0B4"/>
              </a:solidFill>
            </a:endParaRPr>
          </a:p>
        </p:txBody>
      </p:sp>
      <p:sp>
        <p:nvSpPr>
          <p:cNvPr id="452" name="Google Shape;452;p55"/>
          <p:cNvSpPr txBox="1"/>
          <p:nvPr/>
        </p:nvSpPr>
        <p:spPr>
          <a:xfrm>
            <a:off x="252150" y="949125"/>
            <a:ext cx="34059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D0D0D"/>
                </a:solidFill>
              </a:rPr>
              <a:t>A </a:t>
            </a:r>
            <a:r>
              <a:rPr b="1" lang="en" sz="2000">
                <a:solidFill>
                  <a:srgbClr val="0D0D0D"/>
                </a:solidFill>
              </a:rPr>
              <a:t>with </a:t>
            </a:r>
            <a:r>
              <a:rPr lang="en" sz="2000">
                <a:solidFill>
                  <a:srgbClr val="0D0D0D"/>
                </a:solidFill>
              </a:rPr>
              <a:t>statement will </a:t>
            </a:r>
            <a:r>
              <a:rPr lang="en" sz="2000">
                <a:solidFill>
                  <a:srgbClr val="0C0C0C"/>
                </a:solidFill>
              </a:rPr>
              <a:t>create a context manager</a:t>
            </a:r>
            <a:r>
              <a:rPr lang="en" sz="2000">
                <a:solidFill>
                  <a:srgbClr val="0D0D0D"/>
                </a:solidFill>
              </a:rPr>
              <a:t>.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open</a:t>
            </a:r>
            <a:r>
              <a:rPr lang="en" sz="2000">
                <a:solidFill>
                  <a:srgbClr val="0C0C0C"/>
                </a:solidFill>
              </a:rPr>
              <a:t>() function sets a new variable to handle the file.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The variable that contains the file is the one defined after as. </a:t>
            </a:r>
            <a:endParaRPr sz="2400">
              <a:solidFill>
                <a:srgbClr val="0C0C0C"/>
              </a:solidFill>
            </a:endParaRPr>
          </a:p>
        </p:txBody>
      </p:sp>
      <p:grpSp>
        <p:nvGrpSpPr>
          <p:cNvPr id="453" name="Google Shape;453;p55"/>
          <p:cNvGrpSpPr/>
          <p:nvPr/>
        </p:nvGrpSpPr>
        <p:grpSpPr>
          <a:xfrm>
            <a:off x="8917792" y="4749699"/>
            <a:ext cx="226200" cy="226200"/>
            <a:chOff x="5622254" y="2690218"/>
            <a:chExt cx="226200" cy="226200"/>
          </a:xfrm>
        </p:grpSpPr>
        <p:sp>
          <p:nvSpPr>
            <p:cNvPr id="454" name="Google Shape;454;p55"/>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455" name="Google Shape;455;p55"/>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6" name="Google Shape;456;p55"/>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457" name="Google Shape;457;p55"/>
          <p:cNvSpPr txBox="1"/>
          <p:nvPr/>
        </p:nvSpPr>
        <p:spPr>
          <a:xfrm>
            <a:off x="3777975" y="1586250"/>
            <a:ext cx="4986600" cy="2569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F7B51"/>
              </a:buClr>
              <a:buSzPts val="1730"/>
              <a:buFont typeface="Arial"/>
              <a:buNone/>
            </a:pPr>
            <a:r>
              <a:rPr b="1" lang="en" sz="1800">
                <a:solidFill>
                  <a:srgbClr val="008800"/>
                </a:solidFill>
              </a:rPr>
              <a:t>with</a:t>
            </a:r>
            <a:r>
              <a:rPr lang="en" sz="1800">
                <a:solidFill>
                  <a:srgbClr val="333333"/>
                </a:solidFill>
              </a:rPr>
              <a:t> </a:t>
            </a:r>
            <a:r>
              <a:rPr lang="en" sz="1800">
                <a:solidFill>
                  <a:srgbClr val="007020"/>
                </a:solidFill>
              </a:rPr>
              <a:t>open</a:t>
            </a:r>
            <a:r>
              <a:rPr lang="en" sz="1800">
                <a:solidFill>
                  <a:srgbClr val="333333"/>
                </a:solidFill>
              </a:rPr>
              <a:t>("file.txt", "w") </a:t>
            </a:r>
            <a:r>
              <a:rPr b="1" lang="en" sz="1800">
                <a:solidFill>
                  <a:srgbClr val="008800"/>
                </a:solidFill>
              </a:rPr>
              <a:t>as</a:t>
            </a:r>
            <a:r>
              <a:rPr lang="en" sz="1800">
                <a:solidFill>
                  <a:srgbClr val="333333"/>
                </a:solidFill>
              </a:rPr>
              <a:t> </a:t>
            </a:r>
            <a:r>
              <a:rPr lang="en" sz="1800">
                <a:solidFill>
                  <a:srgbClr val="007020"/>
                </a:solidFill>
              </a:rPr>
              <a:t>file</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lang="en" sz="1800">
                <a:solidFill>
                  <a:srgbClr val="333333"/>
                </a:solidFill>
              </a:rPr>
              <a:t>     </a:t>
            </a:r>
            <a:r>
              <a:rPr lang="en" sz="1800">
                <a:solidFill>
                  <a:srgbClr val="007020"/>
                </a:solidFill>
              </a:rPr>
              <a:t>file</a:t>
            </a:r>
            <a:r>
              <a:rPr lang="en" sz="1800">
                <a:solidFill>
                  <a:srgbClr val="333333"/>
                </a:solidFill>
              </a:rPr>
              <a:t>.write("hello from with open statements")</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b="1" lang="en" sz="1800">
                <a:solidFill>
                  <a:srgbClr val="008800"/>
                </a:solidFill>
              </a:rPr>
              <a:t>with</a:t>
            </a:r>
            <a:r>
              <a:rPr lang="en" sz="1800">
                <a:solidFill>
                  <a:srgbClr val="333333"/>
                </a:solidFill>
              </a:rPr>
              <a:t> </a:t>
            </a:r>
            <a:r>
              <a:rPr lang="en" sz="1800">
                <a:solidFill>
                  <a:srgbClr val="007020"/>
                </a:solidFill>
              </a:rPr>
              <a:t>open</a:t>
            </a:r>
            <a:r>
              <a:rPr lang="en" sz="1800">
                <a:solidFill>
                  <a:srgbClr val="333333"/>
                </a:solidFill>
              </a:rPr>
              <a:t>("file.txt", "r") </a:t>
            </a:r>
            <a:r>
              <a:rPr b="1" lang="en" sz="1800">
                <a:solidFill>
                  <a:srgbClr val="008800"/>
                </a:solidFill>
              </a:rPr>
              <a:t>as</a:t>
            </a:r>
            <a:r>
              <a:rPr lang="en" sz="1800">
                <a:solidFill>
                  <a:srgbClr val="333333"/>
                </a:solidFill>
              </a:rPr>
              <a:t> </a:t>
            </a:r>
            <a:r>
              <a:rPr lang="en" sz="1800">
                <a:solidFill>
                  <a:srgbClr val="007020"/>
                </a:solidFill>
              </a:rPr>
              <a:t>file</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lang="en" sz="1800">
                <a:solidFill>
                  <a:srgbClr val="333333"/>
                </a:solidFill>
              </a:rPr>
              <a:t>     data = </a:t>
            </a:r>
            <a:r>
              <a:rPr lang="en" sz="1800">
                <a:solidFill>
                  <a:srgbClr val="007020"/>
                </a:solidFill>
              </a:rPr>
              <a:t>file</a:t>
            </a:r>
            <a:r>
              <a:rPr lang="en" sz="1800">
                <a:solidFill>
                  <a:srgbClr val="333333"/>
                </a:solidFill>
              </a:rPr>
              <a:t>.read()</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lang="en" sz="1800">
                <a:solidFill>
                  <a:srgbClr val="333333"/>
                </a:solidFill>
              </a:rPr>
              <a:t>     </a:t>
            </a:r>
            <a:r>
              <a:rPr b="1" lang="en" sz="1800">
                <a:solidFill>
                  <a:srgbClr val="008800"/>
                </a:solidFill>
              </a:rPr>
              <a:t>print</a:t>
            </a:r>
            <a:r>
              <a:rPr lang="en" sz="1800">
                <a:solidFill>
                  <a:srgbClr val="333333"/>
                </a:solidFill>
              </a:rPr>
              <a:t>(data)</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1730"/>
              <a:buFont typeface="Arial"/>
              <a:buNone/>
            </a:pPr>
            <a:r>
              <a:rPr lang="en" sz="1800">
                <a:solidFill>
                  <a:srgbClr val="333333"/>
                </a:solidFill>
              </a:rPr>
              <a:t>===================================</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hello </a:t>
            </a:r>
            <a:r>
              <a:rPr b="1" lang="en" sz="1800">
                <a:solidFill>
                  <a:srgbClr val="008800"/>
                </a:solidFill>
              </a:rPr>
              <a:t>from</a:t>
            </a:r>
            <a:r>
              <a:rPr lang="en" sz="1800">
                <a:solidFill>
                  <a:srgbClr val="333333"/>
                </a:solidFill>
              </a:rPr>
              <a:t> </a:t>
            </a:r>
            <a:r>
              <a:rPr b="1" lang="en" sz="1800">
                <a:solidFill>
                  <a:srgbClr val="0E84B5"/>
                </a:solidFill>
              </a:rPr>
              <a:t>with</a:t>
            </a:r>
            <a:r>
              <a:rPr lang="en" sz="1800">
                <a:solidFill>
                  <a:srgbClr val="333333"/>
                </a:solidFill>
              </a:rPr>
              <a:t> </a:t>
            </a:r>
            <a:r>
              <a:rPr b="1" lang="en" sz="1800">
                <a:solidFill>
                  <a:srgbClr val="0E84B5"/>
                </a:solidFill>
              </a:rPr>
              <a:t>open</a:t>
            </a:r>
            <a:r>
              <a:rPr lang="en" sz="1800">
                <a:solidFill>
                  <a:srgbClr val="333333"/>
                </a:solidFill>
              </a:rPr>
              <a:t> </a:t>
            </a:r>
            <a:r>
              <a:rPr b="1" lang="en" sz="1800">
                <a:solidFill>
                  <a:srgbClr val="0E84B5"/>
                </a:solidFill>
              </a:rPr>
              <a:t>statements</a:t>
            </a:r>
            <a:endParaRPr sz="1800">
              <a:solidFill>
                <a:srgbClr val="CC7832"/>
              </a:solidFill>
              <a:latin typeface="Consolas"/>
              <a:ea typeface="Consolas"/>
              <a:cs typeface="Consolas"/>
              <a:sym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6"/>
          <p:cNvSpPr txBox="1"/>
          <p:nvPr/>
        </p:nvSpPr>
        <p:spPr>
          <a:xfrm>
            <a:off x="689525" y="305819"/>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5: Infinite Files</a:t>
            </a:r>
            <a:endParaRPr sz="2200">
              <a:solidFill>
                <a:srgbClr val="00B0B4"/>
              </a:solidFill>
            </a:endParaRPr>
          </a:p>
        </p:txBody>
      </p:sp>
      <p:sp>
        <p:nvSpPr>
          <p:cNvPr id="463" name="Google Shape;463;p56"/>
          <p:cNvSpPr txBox="1"/>
          <p:nvPr/>
        </p:nvSpPr>
        <p:spPr>
          <a:xfrm>
            <a:off x="308175" y="866950"/>
            <a:ext cx="4182300" cy="3312300"/>
          </a:xfrm>
          <a:prstGeom prst="rect">
            <a:avLst/>
          </a:prstGeom>
          <a:noFill/>
          <a:ln>
            <a:noFill/>
          </a:ln>
        </p:spPr>
        <p:txBody>
          <a:bodyPr anchorCtr="0" anchor="t" bIns="45700" lIns="91425" spcFirstLastPara="1" rIns="91425" wrap="square" tIns="45700">
            <a:noAutofit/>
          </a:bodyPr>
          <a:lstStyle/>
          <a:p>
            <a:pPr indent="-457200" lvl="0" marL="457200" rtl="0" algn="l">
              <a:lnSpc>
                <a:spcPct val="115000"/>
              </a:lnSpc>
              <a:spcBef>
                <a:spcPts val="0"/>
              </a:spcBef>
              <a:spcAft>
                <a:spcPts val="0"/>
              </a:spcAft>
              <a:buClr>
                <a:srgbClr val="003399"/>
              </a:buClr>
              <a:buSzPts val="2400"/>
              <a:buFont typeface="Noto Sans Symbols"/>
              <a:buAutoNum type="arabicPeriod"/>
            </a:pPr>
            <a:r>
              <a:rPr lang="en" sz="2400">
                <a:solidFill>
                  <a:srgbClr val="0D0D0D"/>
                </a:solidFill>
              </a:rPr>
              <a:t>Write User input to a File</a:t>
            </a:r>
            <a:endParaRPr sz="2400">
              <a:solidFill>
                <a:srgbClr val="0D0D0D"/>
              </a:solidFill>
            </a:endParaRPr>
          </a:p>
          <a:p>
            <a:pPr indent="-457200" lvl="0" marL="457200" rtl="0" algn="l">
              <a:lnSpc>
                <a:spcPct val="115000"/>
              </a:lnSpc>
              <a:spcBef>
                <a:spcPts val="0"/>
              </a:spcBef>
              <a:spcAft>
                <a:spcPts val="0"/>
              </a:spcAft>
              <a:buClr>
                <a:srgbClr val="0D0D0D"/>
              </a:buClr>
              <a:buSzPts val="2400"/>
              <a:buFont typeface="Noto Sans Symbols"/>
              <a:buAutoNum type="arabicPeriod"/>
            </a:pPr>
            <a:r>
              <a:rPr lang="en" sz="2400">
                <a:solidFill>
                  <a:srgbClr val="0D0D0D"/>
                </a:solidFill>
              </a:rPr>
              <a:t>Use Error Handling Try/Except</a:t>
            </a:r>
            <a:endParaRPr sz="2400">
              <a:solidFill>
                <a:srgbClr val="0D0D0D"/>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C0C0C"/>
                </a:solidFill>
              </a:rPr>
              <a:t>Infinite loop to take user input</a:t>
            </a:r>
            <a:endParaRPr sz="2400">
              <a:solidFill>
                <a:srgbClr val="0C0C0C"/>
              </a:solidFill>
            </a:endParaRPr>
          </a:p>
          <a:p>
            <a:pPr indent="-457200" lvl="0" marL="457200" rtl="0" algn="l">
              <a:lnSpc>
                <a:spcPct val="115000"/>
              </a:lnSpc>
              <a:spcBef>
                <a:spcPts val="480"/>
              </a:spcBef>
              <a:spcAft>
                <a:spcPts val="0"/>
              </a:spcAft>
              <a:buClr>
                <a:srgbClr val="003399"/>
              </a:buClr>
              <a:buSzPts val="2400"/>
              <a:buFont typeface="Noto Sans Symbols"/>
              <a:buAutoNum type="arabicPeriod"/>
            </a:pPr>
            <a:r>
              <a:rPr lang="en" sz="2400">
                <a:solidFill>
                  <a:srgbClr val="0C0C0C"/>
                </a:solidFill>
              </a:rPr>
              <a:t>Break the loop if the word exit is entered. </a:t>
            </a:r>
            <a:endParaRPr sz="2400">
              <a:solidFill>
                <a:srgbClr val="0C0C0C"/>
              </a:solidFill>
            </a:endParaRPr>
          </a:p>
          <a:p>
            <a:pPr indent="-457200" lvl="0" marL="457200" rtl="0" algn="l">
              <a:lnSpc>
                <a:spcPct val="115000"/>
              </a:lnSpc>
              <a:spcBef>
                <a:spcPts val="1200"/>
              </a:spcBef>
              <a:spcAft>
                <a:spcPts val="1200"/>
              </a:spcAft>
              <a:buClr>
                <a:srgbClr val="0C0C0C"/>
              </a:buClr>
              <a:buSzPts val="2400"/>
              <a:buFont typeface="Noto Sans Symbols"/>
              <a:buAutoNum type="arabicPeriod"/>
            </a:pPr>
            <a:r>
              <a:rPr lang="en" sz="2400">
                <a:solidFill>
                  <a:srgbClr val="0C0C0C"/>
                </a:solidFill>
              </a:rPr>
              <a:t>Read file and print after</a:t>
            </a:r>
            <a:endParaRPr sz="2400">
              <a:solidFill>
                <a:srgbClr val="0C0C0C"/>
              </a:solidFill>
            </a:endParaRPr>
          </a:p>
        </p:txBody>
      </p:sp>
      <p:pic>
        <p:nvPicPr>
          <p:cNvPr id="464" name="Google Shape;464;p56"/>
          <p:cNvPicPr preferRelativeResize="0"/>
          <p:nvPr/>
        </p:nvPicPr>
        <p:blipFill>
          <a:blip r:embed="rId3">
            <a:alphaModFix/>
          </a:blip>
          <a:stretch>
            <a:fillRect/>
          </a:stretch>
        </p:blipFill>
        <p:spPr>
          <a:xfrm>
            <a:off x="4572000" y="1344905"/>
            <a:ext cx="4653525" cy="260597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7"/>
          <p:cNvSpPr txBox="1"/>
          <p:nvPr/>
        </p:nvSpPr>
        <p:spPr>
          <a:xfrm>
            <a:off x="689525" y="305819"/>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5: Infinite Files</a:t>
            </a:r>
            <a:endParaRPr sz="2200">
              <a:solidFill>
                <a:srgbClr val="00B0B4"/>
              </a:solidFill>
            </a:endParaRPr>
          </a:p>
        </p:txBody>
      </p:sp>
      <p:sp>
        <p:nvSpPr>
          <p:cNvPr id="470" name="Google Shape;470;p57"/>
          <p:cNvSpPr txBox="1"/>
          <p:nvPr/>
        </p:nvSpPr>
        <p:spPr>
          <a:xfrm>
            <a:off x="308175" y="983175"/>
            <a:ext cx="8336400" cy="3800700"/>
          </a:xfrm>
          <a:prstGeom prst="rect">
            <a:avLst/>
          </a:prstGeom>
          <a:solidFill>
            <a:schemeClr val="lt2"/>
          </a:solidFill>
          <a:ln>
            <a:noFill/>
          </a:ln>
        </p:spPr>
        <p:txBody>
          <a:bodyPr anchorCtr="0" anchor="t" bIns="45700" lIns="91425" spcFirstLastPara="1" rIns="91425" wrap="square" tIns="45700">
            <a:noAutofit/>
          </a:bodyPr>
          <a:lstStyle/>
          <a:p>
            <a:pPr indent="0" lvl="0" marL="0" rtl="0" algn="l">
              <a:lnSpc>
                <a:spcPct val="115000"/>
              </a:lnSpc>
              <a:spcBef>
                <a:spcPts val="480"/>
              </a:spcBef>
              <a:spcAft>
                <a:spcPts val="0"/>
              </a:spcAft>
              <a:buNone/>
            </a:pPr>
            <a:r>
              <a:rPr lang="en" sz="1600">
                <a:solidFill>
                  <a:srgbClr val="333333"/>
                </a:solidFill>
              </a:rPr>
              <a:t>  </a:t>
            </a:r>
            <a:r>
              <a:rPr b="1" lang="en" sz="1600">
                <a:solidFill>
                  <a:srgbClr val="008800"/>
                </a:solidFill>
              </a:rPr>
              <a:t>with</a:t>
            </a:r>
            <a:r>
              <a:rPr lang="en" sz="1600">
                <a:solidFill>
                  <a:srgbClr val="333333"/>
                </a:solidFill>
              </a:rPr>
              <a:t> </a:t>
            </a:r>
            <a:r>
              <a:rPr lang="en" sz="1600">
                <a:solidFill>
                  <a:srgbClr val="007020"/>
                </a:solidFill>
              </a:rPr>
              <a:t>open</a:t>
            </a:r>
            <a:r>
              <a:rPr lang="en" sz="1600">
                <a:solidFill>
                  <a:srgbClr val="333333"/>
                </a:solidFill>
              </a:rPr>
              <a:t>(</a:t>
            </a:r>
            <a:r>
              <a:rPr lang="en" sz="1600">
                <a:solidFill>
                  <a:srgbClr val="333333"/>
                </a:solidFill>
                <a:highlight>
                  <a:srgbClr val="FFF0F0"/>
                </a:highlight>
              </a:rPr>
              <a:t>"my_file.txt"</a:t>
            </a:r>
            <a:r>
              <a:rPr lang="en" sz="1600">
                <a:solidFill>
                  <a:srgbClr val="333333"/>
                </a:solidFill>
              </a:rPr>
              <a:t>, </a:t>
            </a:r>
            <a:r>
              <a:rPr lang="en" sz="1600">
                <a:solidFill>
                  <a:srgbClr val="333333"/>
                </a:solidFill>
                <a:highlight>
                  <a:srgbClr val="FFF0F0"/>
                </a:highlight>
              </a:rPr>
              <a:t>"a"</a:t>
            </a:r>
            <a:r>
              <a:rPr lang="en" sz="1600">
                <a:solidFill>
                  <a:srgbClr val="333333"/>
                </a:solidFill>
              </a:rPr>
              <a:t>) </a:t>
            </a:r>
            <a:r>
              <a:rPr b="1" lang="en" sz="1600">
                <a:solidFill>
                  <a:srgbClr val="008800"/>
                </a:solidFill>
              </a:rPr>
              <a:t>as</a:t>
            </a:r>
            <a:r>
              <a:rPr lang="en" sz="1600">
                <a:solidFill>
                  <a:srgbClr val="333333"/>
                </a:solidFill>
              </a:rPr>
              <a:t> </a:t>
            </a:r>
            <a:r>
              <a:rPr lang="en" sz="1600">
                <a:solidFill>
                  <a:srgbClr val="007020"/>
                </a:solidFill>
              </a:rPr>
              <a:t>file</a:t>
            </a:r>
            <a:r>
              <a:rPr lang="en" sz="1600">
                <a:solidFill>
                  <a:srgbClr val="333333"/>
                </a:solidFill>
              </a:rPr>
              <a:t>:</a:t>
            </a:r>
            <a:r>
              <a:rPr lang="en" sz="1600">
                <a:solidFill>
                  <a:srgbClr val="333333"/>
                </a:solidFill>
              </a:rPr>
              <a:t>  </a:t>
            </a:r>
            <a:r>
              <a:rPr lang="en" sz="1600">
                <a:solidFill>
                  <a:srgbClr val="888888"/>
                </a:solidFill>
              </a:rPr>
              <a:t># Open the file in append mode ('a') </a:t>
            </a:r>
            <a:endParaRPr sz="1600">
              <a:solidFill>
                <a:srgbClr val="333333"/>
              </a:solidFill>
            </a:endParaRPr>
          </a:p>
          <a:p>
            <a:pPr indent="0" lvl="0" marL="0" rtl="0" algn="l">
              <a:lnSpc>
                <a:spcPct val="115000"/>
              </a:lnSpc>
              <a:spcBef>
                <a:spcPts val="1200"/>
              </a:spcBef>
              <a:spcAft>
                <a:spcPts val="0"/>
              </a:spcAft>
              <a:buNone/>
            </a:pPr>
            <a:r>
              <a:rPr lang="en" sz="1600">
                <a:solidFill>
                  <a:srgbClr val="333333"/>
                </a:solidFill>
              </a:rPr>
              <a:t>    </a:t>
            </a:r>
            <a:r>
              <a:rPr b="1" lang="en" sz="1600">
                <a:solidFill>
                  <a:srgbClr val="008800"/>
                </a:solidFill>
              </a:rPr>
              <a:t>while</a:t>
            </a:r>
            <a:r>
              <a:rPr lang="en" sz="1600">
                <a:solidFill>
                  <a:srgbClr val="333333"/>
                </a:solidFill>
              </a:rPr>
              <a:t> </a:t>
            </a:r>
            <a:r>
              <a:rPr lang="en" sz="1600">
                <a:solidFill>
                  <a:srgbClr val="007020"/>
                </a:solidFill>
              </a:rPr>
              <a:t>True</a:t>
            </a:r>
            <a:r>
              <a:rPr lang="en" sz="1600">
                <a:solidFill>
                  <a:srgbClr val="333333"/>
                </a:solidFill>
              </a:rPr>
              <a:t>:</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text = </a:t>
            </a:r>
            <a:r>
              <a:rPr lang="en" sz="1600">
                <a:solidFill>
                  <a:srgbClr val="007020"/>
                </a:solidFill>
              </a:rPr>
              <a:t>input</a:t>
            </a:r>
            <a:r>
              <a:rPr lang="en" sz="1600">
                <a:solidFill>
                  <a:srgbClr val="333333"/>
                </a:solidFill>
              </a:rPr>
              <a:t>(</a:t>
            </a:r>
            <a:r>
              <a:rPr lang="en" sz="1600">
                <a:solidFill>
                  <a:srgbClr val="333333"/>
                </a:solidFill>
                <a:highlight>
                  <a:srgbClr val="FFF0F0"/>
                </a:highlight>
              </a:rPr>
              <a:t>"Enter text to write (type 'exit' to stop): "</a:t>
            </a:r>
            <a:r>
              <a:rPr lang="en" sz="1600">
                <a:solidFill>
                  <a:srgbClr val="333333"/>
                </a:solidFill>
              </a:rPr>
              <a:t>) </a:t>
            </a:r>
            <a:r>
              <a:rPr lang="en" sz="1600">
                <a:solidFill>
                  <a:srgbClr val="333333"/>
                </a:solidFill>
              </a:rPr>
              <a:t>  </a:t>
            </a:r>
            <a:r>
              <a:rPr lang="en" sz="1600">
                <a:solidFill>
                  <a:srgbClr val="888888"/>
                </a:solidFill>
              </a:rPr>
              <a:t># Get user input</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a:t>
            </a:r>
            <a:r>
              <a:rPr b="1" lang="en" sz="1600">
                <a:solidFill>
                  <a:srgbClr val="008800"/>
                </a:solidFill>
              </a:rPr>
              <a:t>if</a:t>
            </a:r>
            <a:r>
              <a:rPr lang="en" sz="1600">
                <a:solidFill>
                  <a:srgbClr val="333333"/>
                </a:solidFill>
              </a:rPr>
              <a:t> text.lower() == </a:t>
            </a:r>
            <a:r>
              <a:rPr lang="en" sz="1600">
                <a:solidFill>
                  <a:srgbClr val="333333"/>
                </a:solidFill>
                <a:highlight>
                  <a:srgbClr val="FFF0F0"/>
                </a:highlight>
              </a:rPr>
              <a:t>"exit"</a:t>
            </a:r>
            <a:r>
              <a:rPr lang="en" sz="1600">
                <a:solidFill>
                  <a:srgbClr val="333333"/>
                </a:solidFill>
              </a:rPr>
              <a:t>: </a:t>
            </a:r>
            <a:r>
              <a:rPr lang="en" sz="1600">
                <a:solidFill>
                  <a:srgbClr val="333333"/>
                </a:solidFill>
              </a:rPr>
              <a:t>      </a:t>
            </a:r>
            <a:r>
              <a:rPr lang="en" sz="1600">
                <a:solidFill>
                  <a:srgbClr val="888888"/>
                </a:solidFill>
              </a:rPr>
              <a:t># Check for exit condition</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a:t>
            </a:r>
            <a:r>
              <a:rPr b="1" lang="en" sz="1600">
                <a:solidFill>
                  <a:srgbClr val="008800"/>
                </a:solidFill>
              </a:rPr>
              <a:t>break</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a:t>
            </a:r>
            <a:r>
              <a:rPr lang="en" sz="1600">
                <a:solidFill>
                  <a:srgbClr val="007020"/>
                </a:solidFill>
              </a:rPr>
              <a:t>file</a:t>
            </a:r>
            <a:r>
              <a:rPr lang="en" sz="1600">
                <a:solidFill>
                  <a:srgbClr val="333333"/>
                </a:solidFill>
              </a:rPr>
              <a:t>.write(text + </a:t>
            </a:r>
            <a:r>
              <a:rPr lang="en" sz="1600">
                <a:solidFill>
                  <a:srgbClr val="333333"/>
                </a:solidFill>
                <a:highlight>
                  <a:srgbClr val="FFF0F0"/>
                </a:highlight>
              </a:rPr>
              <a:t>"</a:t>
            </a:r>
            <a:r>
              <a:rPr b="1" lang="en" sz="1600">
                <a:solidFill>
                  <a:srgbClr val="666666"/>
                </a:solidFill>
                <a:highlight>
                  <a:srgbClr val="FFF0F0"/>
                </a:highlight>
              </a:rPr>
              <a:t>\n</a:t>
            </a:r>
            <a:r>
              <a:rPr lang="en" sz="1600">
                <a:solidFill>
                  <a:srgbClr val="333333"/>
                </a:solidFill>
                <a:highlight>
                  <a:srgbClr val="FFF0F0"/>
                </a:highlight>
              </a:rPr>
              <a:t>"</a:t>
            </a:r>
            <a:r>
              <a:rPr lang="en" sz="1600">
                <a:solidFill>
                  <a:srgbClr val="333333"/>
                </a:solidFill>
              </a:rPr>
              <a:t>) </a:t>
            </a:r>
            <a:r>
              <a:rPr lang="en" sz="1600">
                <a:solidFill>
                  <a:srgbClr val="333333"/>
                </a:solidFill>
              </a:rPr>
              <a:t>  </a:t>
            </a:r>
            <a:r>
              <a:rPr lang="en" sz="1600">
                <a:solidFill>
                  <a:srgbClr val="888888"/>
                </a:solidFill>
              </a:rPr>
              <a:t># Write text to the file and</a:t>
            </a:r>
            <a:r>
              <a:rPr lang="en" sz="1600">
                <a:solidFill>
                  <a:srgbClr val="888888"/>
                </a:solidFill>
              </a:rPr>
              <a:t> Add newline character for each line</a:t>
            </a:r>
            <a:endParaRPr sz="1600">
              <a:solidFill>
                <a:srgbClr val="333333"/>
              </a:solidFill>
            </a:endParaRPr>
          </a:p>
          <a:p>
            <a:pPr indent="0" lvl="0" marL="180975" rtl="0" algn="l">
              <a:lnSpc>
                <a:spcPct val="115000"/>
              </a:lnSpc>
              <a:spcBef>
                <a:spcPts val="1200"/>
              </a:spcBef>
              <a:spcAft>
                <a:spcPts val="0"/>
              </a:spcAft>
              <a:buNone/>
            </a:pPr>
            <a:r>
              <a:rPr lang="en" sz="1600">
                <a:solidFill>
                  <a:srgbClr val="333333"/>
                </a:solidFill>
              </a:rPr>
              <a:t>  </a:t>
            </a:r>
            <a:r>
              <a:rPr b="1" lang="en" sz="1600">
                <a:solidFill>
                  <a:srgbClr val="008800"/>
                </a:solidFill>
              </a:rPr>
              <a:t>print</a:t>
            </a:r>
            <a:r>
              <a:rPr lang="en" sz="1600">
                <a:solidFill>
                  <a:srgbClr val="333333"/>
                </a:solidFill>
              </a:rPr>
              <a:t>(</a:t>
            </a:r>
            <a:r>
              <a:rPr lang="en" sz="1600">
                <a:solidFill>
                  <a:srgbClr val="333333"/>
                </a:solidFill>
                <a:highlight>
                  <a:srgbClr val="FFF0F0"/>
                </a:highlight>
              </a:rPr>
              <a:t>"Text successfully written to the file!"</a:t>
            </a:r>
            <a:r>
              <a:rPr lang="en" sz="1600">
                <a:solidFill>
                  <a:srgbClr val="333333"/>
                </a:solidFill>
              </a:rPr>
              <a:t>)</a:t>
            </a:r>
            <a:endParaRPr sz="1600">
              <a:solidFill>
                <a:srgbClr val="333333"/>
              </a:solidFill>
            </a:endParaRPr>
          </a:p>
          <a:p>
            <a:pPr indent="0" lvl="0" marL="180975" rtl="0" algn="l">
              <a:lnSpc>
                <a:spcPct val="115000"/>
              </a:lnSpc>
              <a:spcBef>
                <a:spcPts val="1200"/>
              </a:spcBef>
              <a:spcAft>
                <a:spcPts val="0"/>
              </a:spcAft>
              <a:buNone/>
            </a:pPr>
            <a:r>
              <a:rPr b="1" lang="en" sz="1600">
                <a:solidFill>
                  <a:srgbClr val="008800"/>
                </a:solidFill>
              </a:rPr>
              <a:t>except</a:t>
            </a:r>
            <a:r>
              <a:rPr lang="en" sz="1600">
                <a:solidFill>
                  <a:srgbClr val="333333"/>
                </a:solidFill>
              </a:rPr>
              <a:t> </a:t>
            </a:r>
            <a:r>
              <a:rPr b="1" lang="en" sz="1600">
                <a:solidFill>
                  <a:srgbClr val="FF0000"/>
                </a:solidFill>
              </a:rPr>
              <a:t>Exception</a:t>
            </a:r>
            <a:r>
              <a:rPr lang="en" sz="1600">
                <a:solidFill>
                  <a:srgbClr val="333333"/>
                </a:solidFill>
              </a:rPr>
              <a:t> </a:t>
            </a:r>
            <a:r>
              <a:rPr b="1" lang="en" sz="1600">
                <a:solidFill>
                  <a:srgbClr val="008800"/>
                </a:solidFill>
              </a:rPr>
              <a:t>as</a:t>
            </a:r>
            <a:r>
              <a:rPr lang="en" sz="1600">
                <a:solidFill>
                  <a:srgbClr val="333333"/>
                </a:solidFill>
              </a:rPr>
              <a:t> e:</a:t>
            </a:r>
            <a:endParaRPr sz="1600">
              <a:solidFill>
                <a:srgbClr val="333333"/>
              </a:solidFill>
            </a:endParaRPr>
          </a:p>
          <a:p>
            <a:pPr indent="0" lvl="0" marL="0" rtl="0" algn="l">
              <a:lnSpc>
                <a:spcPct val="110795"/>
              </a:lnSpc>
              <a:spcBef>
                <a:spcPts val="1200"/>
              </a:spcBef>
              <a:spcAft>
                <a:spcPts val="0"/>
              </a:spcAft>
              <a:buNone/>
            </a:pPr>
            <a:r>
              <a:rPr lang="en" sz="1600">
                <a:solidFill>
                  <a:srgbClr val="333333"/>
                </a:solidFill>
              </a:rPr>
              <a:t>  </a:t>
            </a:r>
            <a:r>
              <a:rPr b="1" lang="en" sz="1600">
                <a:solidFill>
                  <a:srgbClr val="008800"/>
                </a:solidFill>
              </a:rPr>
              <a:t>print</a:t>
            </a:r>
            <a:r>
              <a:rPr lang="en" sz="1600">
                <a:solidFill>
                  <a:srgbClr val="333333"/>
                </a:solidFill>
              </a:rPr>
              <a:t>(</a:t>
            </a:r>
            <a:r>
              <a:rPr lang="en" sz="1600">
                <a:solidFill>
                  <a:srgbClr val="333333"/>
                </a:solidFill>
                <a:highlight>
                  <a:srgbClr val="FFF0F0"/>
                </a:highlight>
              </a:rPr>
              <a:t>"An error occurred:"</a:t>
            </a:r>
            <a:r>
              <a:rPr lang="en" sz="1600">
                <a:solidFill>
                  <a:srgbClr val="333333"/>
                </a:solidFill>
              </a:rPr>
              <a:t>, e)</a:t>
            </a:r>
            <a:endParaRPr sz="1600">
              <a:solidFill>
                <a:srgbClr val="333333"/>
              </a:solidFill>
            </a:endParaRPr>
          </a:p>
          <a:p>
            <a:pPr indent="0" lvl="0" marL="180975" rtl="0" algn="l">
              <a:lnSpc>
                <a:spcPct val="115000"/>
              </a:lnSpc>
              <a:spcBef>
                <a:spcPts val="480"/>
              </a:spcBef>
              <a:spcAft>
                <a:spcPts val="1200"/>
              </a:spcAft>
              <a:buNone/>
            </a:pPr>
            <a:r>
              <a:t/>
            </a:r>
            <a:endParaRPr sz="1600">
              <a:solidFill>
                <a:srgbClr val="0D0D0D"/>
              </a:solidFill>
            </a:endParaRPr>
          </a:p>
        </p:txBody>
      </p:sp>
      <p:grpSp>
        <p:nvGrpSpPr>
          <p:cNvPr id="471" name="Google Shape;471;p57"/>
          <p:cNvGrpSpPr/>
          <p:nvPr/>
        </p:nvGrpSpPr>
        <p:grpSpPr>
          <a:xfrm>
            <a:off x="8973817" y="4707537"/>
            <a:ext cx="226200" cy="226200"/>
            <a:chOff x="5622254" y="2690218"/>
            <a:chExt cx="226200" cy="226200"/>
          </a:xfrm>
        </p:grpSpPr>
        <p:sp>
          <p:nvSpPr>
            <p:cNvPr id="472" name="Google Shape;472;p57"/>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473" name="Google Shape;473;p57"/>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74" name="Google Shape;474;p57"/>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203225" y="241150"/>
            <a:ext cx="49056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Modules &amp; Libraries</a:t>
            </a:r>
            <a:endParaRPr sz="4500"/>
          </a:p>
        </p:txBody>
      </p:sp>
      <p:pic>
        <p:nvPicPr>
          <p:cNvPr id="480" name="Google Shape;480;p58"/>
          <p:cNvPicPr preferRelativeResize="0"/>
          <p:nvPr/>
        </p:nvPicPr>
        <p:blipFill>
          <a:blip r:embed="rId3">
            <a:alphaModFix/>
          </a:blip>
          <a:stretch>
            <a:fillRect/>
          </a:stretch>
        </p:blipFill>
        <p:spPr>
          <a:xfrm>
            <a:off x="4391200" y="511051"/>
            <a:ext cx="4238624" cy="4187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nvSpPr>
        <p:spPr>
          <a:xfrm>
            <a:off x="672025" y="371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Modules/Libraries</a:t>
            </a:r>
            <a:endParaRPr sz="2200">
              <a:solidFill>
                <a:srgbClr val="00B0B4"/>
              </a:solidFill>
            </a:endParaRPr>
          </a:p>
        </p:txBody>
      </p:sp>
      <p:sp>
        <p:nvSpPr>
          <p:cNvPr id="486" name="Google Shape;486;p59"/>
          <p:cNvSpPr txBox="1"/>
          <p:nvPr/>
        </p:nvSpPr>
        <p:spPr>
          <a:xfrm>
            <a:off x="290674" y="973127"/>
            <a:ext cx="67623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07000"/>
              </a:lnSpc>
              <a:spcBef>
                <a:spcPts val="0"/>
              </a:spcBef>
              <a:spcAft>
                <a:spcPts val="0"/>
              </a:spcAft>
              <a:buClr>
                <a:srgbClr val="003399"/>
              </a:buClr>
              <a:buSzPts val="2000"/>
              <a:buFont typeface="Noto Sans Symbols"/>
              <a:buChar char="▪"/>
            </a:pPr>
            <a:r>
              <a:rPr lang="en" sz="2000">
                <a:solidFill>
                  <a:srgbClr val="0C0C0C"/>
                </a:solidFill>
              </a:rPr>
              <a:t>Python source files </a:t>
            </a:r>
            <a:endParaRPr sz="2000">
              <a:solidFill>
                <a:srgbClr val="0D0D0D"/>
              </a:solidFill>
            </a:endParaRPr>
          </a:p>
          <a:p>
            <a:pPr indent="-180975" lvl="0" marL="180975" rtl="0" algn="l">
              <a:lnSpc>
                <a:spcPct val="107000"/>
              </a:lnSpc>
              <a:spcBef>
                <a:spcPts val="1400"/>
              </a:spcBef>
              <a:spcAft>
                <a:spcPts val="0"/>
              </a:spcAft>
              <a:buClr>
                <a:srgbClr val="003399"/>
              </a:buClr>
              <a:buSzPts val="2000"/>
              <a:buFont typeface="Noto Sans Symbols"/>
              <a:buChar char="▪"/>
            </a:pPr>
            <a:r>
              <a:rPr lang="en" sz="2000">
                <a:solidFill>
                  <a:srgbClr val="0C0C0C"/>
                </a:solidFill>
              </a:rPr>
              <a:t>Contain Python entities and functionalities </a:t>
            </a:r>
            <a:endParaRPr sz="2400">
              <a:solidFill>
                <a:srgbClr val="0C0C0C"/>
              </a:solidFill>
            </a:endParaRPr>
          </a:p>
          <a:p>
            <a:pPr indent="-180975" lvl="0" marL="180975" rtl="0" algn="l">
              <a:lnSpc>
                <a:spcPct val="107000"/>
              </a:lnSpc>
              <a:spcBef>
                <a:spcPts val="1400"/>
              </a:spcBef>
              <a:spcAft>
                <a:spcPts val="0"/>
              </a:spcAft>
              <a:buClr>
                <a:srgbClr val="003399"/>
              </a:buClr>
              <a:buSzPts val="2000"/>
              <a:buFont typeface="Noto Sans Symbols"/>
              <a:buChar char="▪"/>
            </a:pPr>
            <a:r>
              <a:rPr lang="en" sz="2000">
                <a:solidFill>
                  <a:srgbClr val="0C0C0C"/>
                </a:solidFill>
              </a:rPr>
              <a:t>Can be imported and used in Python files </a:t>
            </a:r>
            <a:endParaRPr sz="2400">
              <a:solidFill>
                <a:srgbClr val="0C0C0C"/>
              </a:solidFill>
            </a:endParaRPr>
          </a:p>
          <a:p>
            <a:pPr indent="-180975" lvl="0" marL="180975" rtl="0" algn="l">
              <a:lnSpc>
                <a:spcPct val="107000"/>
              </a:lnSpc>
              <a:spcBef>
                <a:spcPts val="1400"/>
              </a:spcBef>
              <a:spcAft>
                <a:spcPts val="1200"/>
              </a:spcAft>
              <a:buClr>
                <a:srgbClr val="003399"/>
              </a:buClr>
              <a:buSzPts val="2000"/>
              <a:buFont typeface="Noto Sans Symbols"/>
              <a:buChar char="▪"/>
            </a:pPr>
            <a:r>
              <a:rPr lang="en" sz="2000">
                <a:solidFill>
                  <a:srgbClr val="0C0C0C"/>
                </a:solidFill>
              </a:rPr>
              <a:t>Used to break down large programs into smaller, more easily managed files </a:t>
            </a:r>
            <a:endParaRPr sz="2400">
              <a:solidFill>
                <a:srgbClr val="0C0C0C"/>
              </a:solidFill>
            </a:endParaRPr>
          </a:p>
        </p:txBody>
      </p:sp>
      <p:grpSp>
        <p:nvGrpSpPr>
          <p:cNvPr id="487" name="Google Shape;487;p59"/>
          <p:cNvGrpSpPr/>
          <p:nvPr/>
        </p:nvGrpSpPr>
        <p:grpSpPr>
          <a:xfrm>
            <a:off x="8956317" y="4773699"/>
            <a:ext cx="226200" cy="226200"/>
            <a:chOff x="5622254" y="2690218"/>
            <a:chExt cx="226200" cy="226200"/>
          </a:xfrm>
        </p:grpSpPr>
        <p:sp>
          <p:nvSpPr>
            <p:cNvPr id="488" name="Google Shape;488;p59"/>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489" name="Google Shape;489;p59"/>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90" name="Google Shape;490;p59"/>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A logo of a cube&#10;&#10;Description automatically generated" id="491" name="Google Shape;491;p59"/>
          <p:cNvPicPr preferRelativeResize="0"/>
          <p:nvPr/>
        </p:nvPicPr>
        <p:blipFill rotWithShape="1">
          <a:blip r:embed="rId3">
            <a:alphaModFix/>
          </a:blip>
          <a:srcRect b="0" l="0" r="0" t="0"/>
          <a:stretch/>
        </p:blipFill>
        <p:spPr>
          <a:xfrm>
            <a:off x="6017178" y="3254638"/>
            <a:ext cx="1134979" cy="113698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60"/>
          <p:cNvSpPr txBox="1"/>
          <p:nvPr/>
        </p:nvSpPr>
        <p:spPr>
          <a:xfrm>
            <a:off x="615975" y="37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Pypi.org</a:t>
            </a:r>
            <a:endParaRPr sz="2200">
              <a:solidFill>
                <a:srgbClr val="00B0B4"/>
              </a:solidFill>
            </a:endParaRPr>
          </a:p>
        </p:txBody>
      </p:sp>
      <p:pic>
        <p:nvPicPr>
          <p:cNvPr descr="A screenshot of a computer&#10;&#10;Description automatically generated" id="497" name="Google Shape;497;p60"/>
          <p:cNvPicPr preferRelativeResize="0"/>
          <p:nvPr/>
        </p:nvPicPr>
        <p:blipFill rotWithShape="1">
          <a:blip r:embed="rId3">
            <a:alphaModFix/>
          </a:blip>
          <a:srcRect b="0" l="0" r="0" t="0"/>
          <a:stretch/>
        </p:blipFill>
        <p:spPr>
          <a:xfrm>
            <a:off x="1885975" y="1137575"/>
            <a:ext cx="4902900" cy="3585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1"/>
          <p:cNvSpPr txBox="1"/>
          <p:nvPr/>
        </p:nvSpPr>
        <p:spPr>
          <a:xfrm>
            <a:off x="689525" y="364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Modules/Libraries</a:t>
            </a:r>
            <a:endParaRPr sz="2200">
              <a:solidFill>
                <a:srgbClr val="00B0B4"/>
              </a:solidFill>
            </a:endParaRPr>
          </a:p>
        </p:txBody>
      </p:sp>
      <p:sp>
        <p:nvSpPr>
          <p:cNvPr id="503" name="Google Shape;503;p61"/>
          <p:cNvSpPr txBox="1"/>
          <p:nvPr/>
        </p:nvSpPr>
        <p:spPr>
          <a:xfrm>
            <a:off x="308174" y="965152"/>
            <a:ext cx="67623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 module</a:t>
            </a:r>
            <a:r>
              <a:rPr lang="en" sz="2000">
                <a:solidFill>
                  <a:srgbClr val="0C0C0C"/>
                </a:solidFill>
              </a:rPr>
              <a:t> in Python provides various ways of working with the operating system. </a:t>
            </a:r>
            <a:endParaRPr sz="20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OS module can let you run system commands </a:t>
            </a:r>
            <a:endParaRPr sz="2400">
              <a:solidFill>
                <a:srgbClr val="0C0C0C"/>
              </a:solidFill>
            </a:endParaRPr>
          </a:p>
        </p:txBody>
      </p:sp>
      <p:grpSp>
        <p:nvGrpSpPr>
          <p:cNvPr id="504" name="Google Shape;504;p61"/>
          <p:cNvGrpSpPr/>
          <p:nvPr/>
        </p:nvGrpSpPr>
        <p:grpSpPr>
          <a:xfrm>
            <a:off x="8973817" y="4765724"/>
            <a:ext cx="226200" cy="226200"/>
            <a:chOff x="5622254" y="2690218"/>
            <a:chExt cx="226200" cy="226200"/>
          </a:xfrm>
        </p:grpSpPr>
        <p:sp>
          <p:nvSpPr>
            <p:cNvPr id="505" name="Google Shape;505;p61"/>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06" name="Google Shape;506;p61"/>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07" name="Google Shape;507;p61"/>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08" name="Google Shape;508;p61"/>
          <p:cNvSpPr txBox="1"/>
          <p:nvPr/>
        </p:nvSpPr>
        <p:spPr>
          <a:xfrm>
            <a:off x="2217150" y="2114025"/>
            <a:ext cx="6155400" cy="26517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rgbClr val="CC7832"/>
                </a:solidFill>
                <a:latin typeface="Consolas"/>
                <a:ea typeface="Consolas"/>
                <a:cs typeface="Consolas"/>
                <a:sym typeface="Consolas"/>
              </a:rPr>
              <a:t>import </a:t>
            </a:r>
            <a:r>
              <a:rPr b="0" i="0" lang="en" sz="1200" u="none" cap="none" strike="noStrike">
                <a:solidFill>
                  <a:srgbClr val="A9B7C6"/>
                </a:solidFill>
                <a:latin typeface="Consolas"/>
                <a:ea typeface="Consolas"/>
                <a:cs typeface="Consolas"/>
                <a:sym typeface="Consolas"/>
              </a:rPr>
              <a:t>os</a:t>
            </a:r>
            <a:endParaRPr b="0" i="0" sz="800" u="none" cap="none" strike="noStrike">
              <a:solidFill>
                <a:srgbClr val="AF7B51"/>
              </a:solidFill>
              <a:latin typeface="Consolas"/>
              <a:ea typeface="Consolas"/>
              <a:cs typeface="Consolas"/>
              <a:sym typeface="Consolas"/>
            </a:endParaRPr>
          </a:p>
          <a:p>
            <a:pPr indent="0" lvl="0" marL="0" marR="0" rtl="0" algn="l">
              <a:lnSpc>
                <a:spcPct val="110000"/>
              </a:lnSpc>
              <a:spcBef>
                <a:spcPts val="0"/>
              </a:spcBef>
              <a:spcAft>
                <a:spcPts val="0"/>
              </a:spcAft>
              <a:buClr>
                <a:srgbClr val="AF7B51"/>
              </a:buClr>
              <a:buSzPts val="1055"/>
              <a:buFont typeface="Arial"/>
              <a:buNone/>
            </a:pPr>
            <a:r>
              <a:t/>
            </a:r>
            <a:endParaRPr b="0" i="0" sz="600" u="none" cap="none" strike="noStrike">
              <a:solidFill>
                <a:srgbClr val="A9B7C6"/>
              </a:solidFill>
              <a:latin typeface="Consolas"/>
              <a:ea typeface="Consolas"/>
              <a:cs typeface="Consolas"/>
              <a:sym typeface="Consolas"/>
            </a:endParaRPr>
          </a:p>
          <a:p>
            <a:pPr indent="0" lvl="0" marL="0" marR="0" rtl="0" algn="l">
              <a:lnSpc>
                <a:spcPct val="110000"/>
              </a:lnSpc>
              <a:spcBef>
                <a:spcPts val="0"/>
              </a:spcBef>
              <a:spcAft>
                <a:spcPts val="0"/>
              </a:spcAft>
              <a:buClr>
                <a:srgbClr val="AF7B51"/>
              </a:buClr>
              <a:buSzPts val="1055"/>
              <a:buFont typeface="Arial"/>
              <a:buNone/>
            </a:pPr>
            <a:r>
              <a:rPr b="0" i="0" lang="en" sz="1200" u="none" cap="none" strike="noStrike">
                <a:solidFill>
                  <a:srgbClr val="A9B7C6"/>
                </a:solidFill>
                <a:latin typeface="Consolas"/>
                <a:ea typeface="Consolas"/>
                <a:cs typeface="Consolas"/>
                <a:sym typeface="Consolas"/>
              </a:rPr>
              <a:t>os.system(</a:t>
            </a:r>
            <a:r>
              <a:rPr b="0" i="0" lang="en" sz="1200" u="none" cap="none" strike="noStrike">
                <a:solidFill>
                  <a:srgbClr val="6A8759"/>
                </a:solidFill>
                <a:latin typeface="Consolas"/>
                <a:ea typeface="Consolas"/>
                <a:cs typeface="Consolas"/>
                <a:sym typeface="Consolas"/>
              </a:rPr>
              <a:t>"ping 8.8.8.8"</a:t>
            </a:r>
            <a:r>
              <a:rPr b="0" i="0" lang="en" sz="1200" u="none" cap="none" strike="noStrike">
                <a:solidFill>
                  <a:srgbClr val="A9B7C6"/>
                </a:solidFill>
                <a:latin typeface="Consolas"/>
                <a:ea typeface="Consolas"/>
                <a:cs typeface="Consolas"/>
                <a:sym typeface="Consolas"/>
              </a:rPr>
              <a:t>)</a:t>
            </a:r>
            <a:endParaRPr/>
          </a:p>
          <a:p>
            <a:pPr indent="0" lvl="0" marL="0" marR="0" rtl="0" algn="l">
              <a:lnSpc>
                <a:spcPct val="100000"/>
              </a:lnSpc>
              <a:spcBef>
                <a:spcPts val="0"/>
              </a:spcBef>
              <a:spcAft>
                <a:spcPts val="0"/>
              </a:spcAft>
              <a:buClr>
                <a:srgbClr val="AF7B51"/>
              </a:buClr>
              <a:buSzPts val="1600"/>
              <a:buFont typeface="Arial"/>
              <a:buNone/>
            </a:pPr>
            <a:r>
              <a:t/>
            </a:r>
            <a:endParaRPr b="0" i="0" sz="12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1" i="0" lang="en" sz="1200" u="none" cap="none" strike="noStrike">
                <a:solidFill>
                  <a:schemeClr val="dk2"/>
                </a:solidFill>
                <a:latin typeface="Consolas"/>
                <a:ea typeface="Consolas"/>
                <a:cs typeface="Consolas"/>
                <a:sym typeface="Consolas"/>
              </a:rPr>
              <a:t>Pinging 8.8.8.8 with 32 bytes of data:</a:t>
            </a:r>
            <a:endParaRPr b="1"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Reply from 8.8.8.8: bytes=32 time=61ms TTL=51</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Reply from 8.8.8.8: bytes=32 time=61ms TTL=51</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Reply from 8.8.8.8: bytes=32 time=60ms TTL=51</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Reply from 8.8.8.8: bytes=32 time=61ms TTL=51</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lang="en" sz="1200">
                <a:solidFill>
                  <a:schemeClr val="dk2"/>
                </a:solidFill>
                <a:latin typeface="Consolas"/>
                <a:ea typeface="Consolas"/>
                <a:cs typeface="Consolas"/>
                <a:sym typeface="Consolas"/>
              </a:rPr>
              <a:t>------------------------------------------------------</a:t>
            </a:r>
            <a:endParaRPr b="0" i="0" sz="12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Ping statistics for 8.8.8.8:</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    Packets: Sent = 4, Received = 4, Lost = 0 (0% loss),</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Approximate round trip times in milli-seconds:</a:t>
            </a:r>
            <a:endParaRPr b="0" i="0" sz="800" u="none" cap="none" strike="noStrike">
              <a:solidFill>
                <a:schemeClr val="dk2"/>
              </a:solidFill>
              <a:latin typeface="Consolas"/>
              <a:ea typeface="Consolas"/>
              <a:cs typeface="Consolas"/>
              <a:sym typeface="Consolas"/>
            </a:endParaRPr>
          </a:p>
          <a:p>
            <a:pPr indent="0" lvl="0" marL="0" marR="0" rtl="0" algn="l">
              <a:lnSpc>
                <a:spcPct val="100000"/>
              </a:lnSpc>
              <a:spcBef>
                <a:spcPts val="0"/>
              </a:spcBef>
              <a:spcAft>
                <a:spcPts val="0"/>
              </a:spcAft>
              <a:buClr>
                <a:srgbClr val="AF7B51"/>
              </a:buClr>
              <a:buSzPts val="1055"/>
              <a:buFont typeface="Arial"/>
              <a:buNone/>
            </a:pPr>
            <a:r>
              <a:rPr b="0" i="0" lang="en" sz="1200" u="none" cap="none" strike="noStrike">
                <a:solidFill>
                  <a:schemeClr val="dk2"/>
                </a:solidFill>
                <a:latin typeface="Consolas"/>
                <a:ea typeface="Consolas"/>
                <a:cs typeface="Consolas"/>
                <a:sym typeface="Consolas"/>
              </a:rPr>
              <a:t>    Minimum = 6ms, Maximum = 8ms, Average = 7ms</a:t>
            </a:r>
            <a:endParaRPr b="0" i="0" sz="800" u="none" cap="none" strike="noStrike">
              <a:solidFill>
                <a:schemeClr val="dk2"/>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2"/>
          <p:cNvSpPr txBox="1"/>
          <p:nvPr/>
        </p:nvSpPr>
        <p:spPr>
          <a:xfrm>
            <a:off x="688025" y="3597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OS Module</a:t>
            </a:r>
            <a:endParaRPr sz="2200">
              <a:solidFill>
                <a:srgbClr val="00B0B4"/>
              </a:solidFill>
            </a:endParaRPr>
          </a:p>
        </p:txBody>
      </p:sp>
      <p:sp>
        <p:nvSpPr>
          <p:cNvPr id="514" name="Google Shape;514;p62"/>
          <p:cNvSpPr txBox="1"/>
          <p:nvPr/>
        </p:nvSpPr>
        <p:spPr>
          <a:xfrm>
            <a:off x="306674" y="833042"/>
            <a:ext cx="67623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os.listdir(path)</a:t>
            </a:r>
            <a:r>
              <a:rPr lang="en" sz="2000">
                <a:solidFill>
                  <a:srgbClr val="0C0C0C"/>
                </a:solidFill>
              </a:rPr>
              <a:t> function lists all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files in the specified directory.</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r before the directory instructs the interpreter to regard the characters that follow as a raw string.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0C0C0C"/>
              </a:solidFill>
            </a:endParaRPr>
          </a:p>
        </p:txBody>
      </p:sp>
      <p:grpSp>
        <p:nvGrpSpPr>
          <p:cNvPr id="515" name="Google Shape;515;p62"/>
          <p:cNvGrpSpPr/>
          <p:nvPr/>
        </p:nvGrpSpPr>
        <p:grpSpPr>
          <a:xfrm>
            <a:off x="8972317" y="4761449"/>
            <a:ext cx="226200" cy="226200"/>
            <a:chOff x="5622254" y="2690218"/>
            <a:chExt cx="226200" cy="226200"/>
          </a:xfrm>
        </p:grpSpPr>
        <p:sp>
          <p:nvSpPr>
            <p:cNvPr id="516" name="Google Shape;516;p62"/>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17" name="Google Shape;517;p62"/>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18" name="Google Shape;518;p62"/>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19" name="Google Shape;519;p62"/>
          <p:cNvSpPr txBox="1"/>
          <p:nvPr/>
        </p:nvSpPr>
        <p:spPr>
          <a:xfrm>
            <a:off x="1352700" y="2406299"/>
            <a:ext cx="5666100" cy="2368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F7B51"/>
              </a:buClr>
              <a:buSzPts val="1600"/>
              <a:buFont typeface="Arial"/>
              <a:buNone/>
            </a:pPr>
            <a:r>
              <a:rPr b="1" lang="en" sz="1800">
                <a:solidFill>
                  <a:srgbClr val="008800"/>
                </a:solidFill>
              </a:rPr>
              <a:t>import</a:t>
            </a:r>
            <a:r>
              <a:rPr lang="en" sz="1800">
                <a:solidFill>
                  <a:srgbClr val="333333"/>
                </a:solidFill>
              </a:rPr>
              <a:t> </a:t>
            </a:r>
            <a:r>
              <a:rPr b="1" lang="en" sz="1800">
                <a:solidFill>
                  <a:srgbClr val="0E84B5"/>
                </a:solidFill>
              </a:rPr>
              <a:t>os</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800">
                <a:solidFill>
                  <a:srgbClr val="008800"/>
                </a:solidFill>
              </a:rPr>
              <a:t>print</a:t>
            </a:r>
            <a:r>
              <a:rPr lang="en" sz="1800">
                <a:solidFill>
                  <a:srgbClr val="333333"/>
                </a:solidFill>
              </a:rPr>
              <a:t>(os.listdir())</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a:t>
            </a:r>
            <a:r>
              <a:rPr lang="en" sz="1800">
                <a:solidFill>
                  <a:srgbClr val="333333"/>
                </a:solidFill>
                <a:highlight>
                  <a:srgbClr val="FFF0F0"/>
                </a:highlight>
              </a:rPr>
              <a:t>'file'</a:t>
            </a:r>
            <a:r>
              <a:rPr lang="en" sz="1800">
                <a:solidFill>
                  <a:srgbClr val="333333"/>
                </a:solidFill>
              </a:rPr>
              <a:t>, </a:t>
            </a:r>
            <a:r>
              <a:rPr lang="en" sz="1800">
                <a:solidFill>
                  <a:srgbClr val="333333"/>
                </a:solidFill>
                <a:highlight>
                  <a:srgbClr val="FFF0F0"/>
                </a:highlight>
              </a:rPr>
              <a:t>'pingTest.txt'</a:t>
            </a:r>
            <a:r>
              <a:rPr lang="en" sz="1800">
                <a:solidFill>
                  <a:srgbClr val="333333"/>
                </a:solidFill>
              </a:rPr>
              <a:t>, </a:t>
            </a:r>
            <a:r>
              <a:rPr lang="en" sz="1800">
                <a:solidFill>
                  <a:srgbClr val="333333"/>
                </a:solidFill>
                <a:highlight>
                  <a:srgbClr val="FFF0F0"/>
                </a:highlight>
              </a:rPr>
              <a:t>'try.py'</a:t>
            </a:r>
            <a:r>
              <a:rPr lang="en" sz="1800">
                <a:solidFill>
                  <a:srgbClr val="333333"/>
                </a:solidFill>
              </a:rPr>
              <a:t>, </a:t>
            </a:r>
            <a:r>
              <a:rPr lang="en" sz="1800">
                <a:solidFill>
                  <a:srgbClr val="333333"/>
                </a:solidFill>
                <a:highlight>
                  <a:srgbClr val="FFF0F0"/>
                </a:highlight>
              </a:rPr>
              <a:t>'users’]</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Process finished </a:t>
            </a:r>
            <a:r>
              <a:rPr b="1" lang="en" sz="1800">
                <a:solidFill>
                  <a:srgbClr val="008800"/>
                </a:solidFill>
              </a:rPr>
              <a:t>with</a:t>
            </a:r>
            <a:r>
              <a:rPr lang="en" sz="1800">
                <a:solidFill>
                  <a:srgbClr val="333333"/>
                </a:solidFill>
              </a:rPr>
              <a:t> </a:t>
            </a:r>
            <a:r>
              <a:rPr lang="en" sz="1800">
                <a:solidFill>
                  <a:srgbClr val="007020"/>
                </a:solidFill>
              </a:rPr>
              <a:t>exit</a:t>
            </a:r>
            <a:r>
              <a:rPr lang="en" sz="1800">
                <a:solidFill>
                  <a:srgbClr val="333333"/>
                </a:solidFill>
              </a:rPr>
              <a:t> code </a:t>
            </a:r>
            <a:r>
              <a:rPr b="1" lang="en" sz="1800">
                <a:solidFill>
                  <a:srgbClr val="0000DD"/>
                </a:solidFill>
              </a:rPr>
              <a:t>0</a:t>
            </a:r>
            <a:endParaRPr sz="1800">
              <a:solidFill>
                <a:srgbClr val="CC7832"/>
              </a:solidFill>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Why Learn C2/Botnet</a:t>
            </a:r>
            <a:endParaRPr sz="2200">
              <a:solidFill>
                <a:srgbClr val="FF0000"/>
              </a:solidFill>
            </a:endParaRPr>
          </a:p>
        </p:txBody>
      </p:sp>
      <p:sp>
        <p:nvSpPr>
          <p:cNvPr id="170" name="Google Shape;170;p18"/>
          <p:cNvSpPr txBox="1"/>
          <p:nvPr/>
        </p:nvSpPr>
        <p:spPr>
          <a:xfrm>
            <a:off x="262250" y="935725"/>
            <a:ext cx="5411700" cy="38364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SzPts val="1300"/>
              <a:buAutoNum type="arabicPeriod"/>
            </a:pPr>
            <a:r>
              <a:rPr lang="en" sz="1300"/>
              <a:t>We can </a:t>
            </a:r>
            <a:r>
              <a:rPr b="1" lang="en" sz="1300"/>
              <a:t>better identify and analyze</a:t>
            </a:r>
            <a:r>
              <a:rPr lang="en" sz="1300"/>
              <a:t> these threats when we encounter them in the </a:t>
            </a:r>
            <a:r>
              <a:rPr b="1" lang="en" sz="1300"/>
              <a:t>wild</a:t>
            </a:r>
            <a:r>
              <a:rPr lang="en" sz="1300"/>
              <a:t>. </a:t>
            </a:r>
            <a:endParaRPr sz="1300"/>
          </a:p>
          <a:p>
            <a:pPr indent="-311150" lvl="0" marL="457200" rtl="0" algn="l">
              <a:lnSpc>
                <a:spcPct val="115000"/>
              </a:lnSpc>
              <a:spcBef>
                <a:spcPts val="0"/>
              </a:spcBef>
              <a:spcAft>
                <a:spcPts val="0"/>
              </a:spcAft>
              <a:buSzPts val="1300"/>
              <a:buAutoNum type="arabicPeriod"/>
            </a:pPr>
            <a:r>
              <a:rPr lang="en" sz="1300"/>
              <a:t>Understanding how these systems are built and operated allows for more effective </a:t>
            </a:r>
            <a:r>
              <a:rPr b="1" lang="en" sz="1300"/>
              <a:t>threat intelligence gathering and incident response</a:t>
            </a:r>
            <a:r>
              <a:rPr lang="en" sz="1300"/>
              <a:t>.</a:t>
            </a:r>
            <a:endParaRPr sz="1300"/>
          </a:p>
          <a:p>
            <a:pPr indent="-311150" lvl="0" marL="457200" rtl="0" algn="l">
              <a:lnSpc>
                <a:spcPct val="115000"/>
              </a:lnSpc>
              <a:spcBef>
                <a:spcPts val="0"/>
              </a:spcBef>
              <a:spcAft>
                <a:spcPts val="0"/>
              </a:spcAft>
              <a:buSzPts val="1300"/>
              <a:buAutoNum type="arabicPeriod"/>
            </a:pPr>
            <a:r>
              <a:rPr lang="en" sz="1300"/>
              <a:t>Helps us to </a:t>
            </a:r>
            <a:r>
              <a:rPr b="1" lang="en" sz="1300"/>
              <a:t>anticipate and simulate potential attacks</a:t>
            </a:r>
            <a:r>
              <a:rPr lang="en" sz="1300"/>
              <a:t>. Develop and implement robust defense mechanisms, enhancing the overall security posture of their organization.</a:t>
            </a:r>
            <a:endParaRPr sz="1300"/>
          </a:p>
          <a:p>
            <a:pPr indent="-311150" lvl="0" marL="457200" rtl="0" algn="l">
              <a:lnSpc>
                <a:spcPct val="115000"/>
              </a:lnSpc>
              <a:spcBef>
                <a:spcPts val="0"/>
              </a:spcBef>
              <a:spcAft>
                <a:spcPts val="0"/>
              </a:spcAft>
              <a:buSzPts val="1300"/>
              <a:buAutoNum type="arabicPeriod"/>
            </a:pPr>
            <a:r>
              <a:rPr b="1" lang="en" sz="1300"/>
              <a:t>Disrupt and Restore</a:t>
            </a:r>
            <a:r>
              <a:rPr lang="en" sz="1300"/>
              <a:t>: We can leverage this knowledge to disrupt malicious operations, minimize damage, and restore normalcy to affected systems.</a:t>
            </a:r>
            <a:endParaRPr sz="1300"/>
          </a:p>
          <a:p>
            <a:pPr indent="-311150" lvl="0" marL="457200" rtl="0" algn="l">
              <a:lnSpc>
                <a:spcPct val="115000"/>
              </a:lnSpc>
              <a:spcBef>
                <a:spcPts val="0"/>
              </a:spcBef>
              <a:spcAft>
                <a:spcPts val="0"/>
              </a:spcAft>
              <a:buSzPts val="1300"/>
              <a:buAutoNum type="arabicPeriod"/>
            </a:pPr>
            <a:r>
              <a:rPr b="1" lang="en" sz="1300"/>
              <a:t>Ethical Hacking and Penetration Testing</a:t>
            </a:r>
            <a:r>
              <a:rPr lang="en" sz="1300"/>
              <a:t>: It enables us to simulate realistic attack scenarios, uncover vulnerabilities, and provide actionable recommendations to strengthen security defenses.</a:t>
            </a:r>
            <a:endParaRPr sz="1300"/>
          </a:p>
          <a:p>
            <a:pPr indent="0" lvl="0" marL="0" rtl="0" algn="l">
              <a:lnSpc>
                <a:spcPct val="115000"/>
              </a:lnSpc>
              <a:spcBef>
                <a:spcPts val="0"/>
              </a:spcBef>
              <a:spcAft>
                <a:spcPts val="0"/>
              </a:spcAft>
              <a:buNone/>
            </a:pPr>
            <a:r>
              <a:t/>
            </a:r>
            <a:endParaRPr b="1" sz="1300">
              <a:solidFill>
                <a:schemeClr val="dk2"/>
              </a:solidFill>
            </a:endParaRPr>
          </a:p>
        </p:txBody>
      </p:sp>
      <p:pic>
        <p:nvPicPr>
          <p:cNvPr id="171" name="Google Shape;171;p18"/>
          <p:cNvPicPr preferRelativeResize="0"/>
          <p:nvPr/>
        </p:nvPicPr>
        <p:blipFill rotWithShape="1">
          <a:blip r:embed="rId3">
            <a:alphaModFix/>
          </a:blip>
          <a:srcRect b="9681" l="4140" r="-4140" t="11091"/>
          <a:stretch/>
        </p:blipFill>
        <p:spPr>
          <a:xfrm>
            <a:off x="5703700" y="1853650"/>
            <a:ext cx="3311375" cy="185357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3"/>
          <p:cNvSpPr txBox="1"/>
          <p:nvPr/>
        </p:nvSpPr>
        <p:spPr>
          <a:xfrm>
            <a:off x="689525" y="380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OS Module</a:t>
            </a:r>
            <a:endParaRPr sz="2200">
              <a:solidFill>
                <a:srgbClr val="00B0B4"/>
              </a:solidFill>
            </a:endParaRPr>
          </a:p>
        </p:txBody>
      </p:sp>
      <p:sp>
        <p:nvSpPr>
          <p:cNvPr id="525" name="Google Shape;525;p63"/>
          <p:cNvSpPr txBox="1"/>
          <p:nvPr/>
        </p:nvSpPr>
        <p:spPr>
          <a:xfrm>
            <a:off x="308174" y="853317"/>
            <a:ext cx="37092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os.chdir() </a:t>
            </a:r>
            <a:r>
              <a:rPr lang="en" sz="2000">
                <a:solidFill>
                  <a:srgbClr val="0C0C0C"/>
                </a:solidFill>
              </a:rPr>
              <a:t>function changes the working directory.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os.mkdir()</a:t>
            </a:r>
            <a:r>
              <a:rPr lang="en" sz="2000">
                <a:solidFill>
                  <a:srgbClr val="0C0C0C"/>
                </a:solidFill>
              </a:rPr>
              <a:t> function creates a directory.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os.rmdir()</a:t>
            </a:r>
            <a:r>
              <a:rPr lang="en" sz="2000">
                <a:solidFill>
                  <a:srgbClr val="0C0C0C"/>
                </a:solidFill>
              </a:rPr>
              <a:t> function removes a directory.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os.rename()</a:t>
            </a:r>
            <a:r>
              <a:rPr lang="en" sz="2000">
                <a:solidFill>
                  <a:srgbClr val="0C0C0C"/>
                </a:solidFill>
              </a:rPr>
              <a:t> function renames a file.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0C0C0C"/>
              </a:solidFill>
            </a:endParaRPr>
          </a:p>
          <a:p>
            <a:pPr indent="-53975" lvl="0" marL="180975" rtl="0" algn="l">
              <a:lnSpc>
                <a:spcPct val="115000"/>
              </a:lnSpc>
              <a:spcBef>
                <a:spcPts val="400"/>
              </a:spcBef>
              <a:spcAft>
                <a:spcPts val="1200"/>
              </a:spcAft>
              <a:buNone/>
            </a:pPr>
            <a:r>
              <a:t/>
            </a:r>
            <a:endParaRPr sz="2000">
              <a:solidFill>
                <a:srgbClr val="0C0C0C"/>
              </a:solidFill>
            </a:endParaRPr>
          </a:p>
        </p:txBody>
      </p:sp>
      <p:grpSp>
        <p:nvGrpSpPr>
          <p:cNvPr id="526" name="Google Shape;526;p63"/>
          <p:cNvGrpSpPr/>
          <p:nvPr/>
        </p:nvGrpSpPr>
        <p:grpSpPr>
          <a:xfrm>
            <a:off x="8973817" y="4781724"/>
            <a:ext cx="226200" cy="226200"/>
            <a:chOff x="5622254" y="2690218"/>
            <a:chExt cx="226200" cy="226200"/>
          </a:xfrm>
        </p:grpSpPr>
        <p:sp>
          <p:nvSpPr>
            <p:cNvPr id="527" name="Google Shape;527;p63"/>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28" name="Google Shape;528;p63"/>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29" name="Google Shape;529;p63"/>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30" name="Google Shape;530;p63"/>
          <p:cNvSpPr txBox="1"/>
          <p:nvPr/>
        </p:nvSpPr>
        <p:spPr>
          <a:xfrm>
            <a:off x="4405557" y="1149127"/>
            <a:ext cx="4425900" cy="29919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808080"/>
              </a:buClr>
              <a:buSzPts val="2162"/>
              <a:buFont typeface="Arial"/>
              <a:buNone/>
            </a:pPr>
            <a:r>
              <a:rPr lang="en" sz="1700">
                <a:solidFill>
                  <a:srgbClr val="888888"/>
                </a:solidFill>
              </a:rPr>
              <a:t>#change the current path</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333333"/>
                </a:solidFill>
              </a:rPr>
              <a:t>os.chdir(path)</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888888"/>
                </a:solidFill>
              </a:rPr>
              <a:t>#create a new directory</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333333"/>
                </a:solidFill>
              </a:rPr>
              <a:t>os.mkdir(newName)</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888888"/>
                </a:solidFill>
              </a:rPr>
              <a:t>#delete a directory</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333333"/>
                </a:solidFill>
              </a:rPr>
              <a:t>os.rmdir(deleteDirName)</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t/>
            </a:r>
            <a:endParaRPr sz="1700">
              <a:solidFill>
                <a:srgbClr val="333333"/>
              </a:solidFill>
            </a:endParaRPr>
          </a:p>
          <a:p>
            <a:pPr indent="0" lvl="0" marL="0" marR="0" rtl="0" algn="l">
              <a:lnSpc>
                <a:spcPct val="100000"/>
              </a:lnSpc>
              <a:spcBef>
                <a:spcPts val="0"/>
              </a:spcBef>
              <a:spcAft>
                <a:spcPts val="0"/>
              </a:spcAft>
              <a:buClr>
                <a:srgbClr val="808080"/>
              </a:buClr>
              <a:buSzPts val="2162"/>
              <a:buFont typeface="Arial"/>
              <a:buNone/>
            </a:pPr>
            <a:r>
              <a:rPr lang="en" sz="1700">
                <a:solidFill>
                  <a:srgbClr val="888888"/>
                </a:solidFill>
              </a:rPr>
              <a:t>#rename the file</a:t>
            </a:r>
            <a:endParaRPr sz="1700">
              <a:solidFill>
                <a:srgbClr val="333333"/>
              </a:solidFill>
            </a:endParaRPr>
          </a:p>
          <a:p>
            <a:pPr indent="0" lvl="0" marL="0" rtl="0" algn="l">
              <a:lnSpc>
                <a:spcPct val="110795"/>
              </a:lnSpc>
              <a:spcBef>
                <a:spcPts val="0"/>
              </a:spcBef>
              <a:spcAft>
                <a:spcPts val="0"/>
              </a:spcAft>
              <a:buNone/>
            </a:pPr>
            <a:r>
              <a:rPr lang="en" sz="1700">
                <a:solidFill>
                  <a:srgbClr val="333333"/>
                </a:solidFill>
              </a:rPr>
              <a:t>os.rename(oldName.txt, newName.txt)</a:t>
            </a:r>
            <a:endParaRPr sz="2400">
              <a:solidFill>
                <a:srgbClr val="808080"/>
              </a:solidFill>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nvSpPr>
        <p:spPr>
          <a:xfrm>
            <a:off x="704025" y="323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check internet connection</a:t>
            </a:r>
            <a:endParaRPr sz="2200">
              <a:solidFill>
                <a:srgbClr val="00B0B4"/>
              </a:solidFill>
            </a:endParaRPr>
          </a:p>
        </p:txBody>
      </p:sp>
      <p:sp>
        <p:nvSpPr>
          <p:cNvPr id="536" name="Google Shape;536;p64"/>
          <p:cNvSpPr txBox="1"/>
          <p:nvPr/>
        </p:nvSpPr>
        <p:spPr>
          <a:xfrm>
            <a:off x="322674" y="925127"/>
            <a:ext cx="67623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Check if Device has internet connectivity</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Useful for Malware</a:t>
            </a:r>
            <a:endParaRPr sz="2400">
              <a:solidFill>
                <a:srgbClr val="0C0C0C"/>
              </a:solidFill>
            </a:endParaRPr>
          </a:p>
        </p:txBody>
      </p:sp>
      <p:grpSp>
        <p:nvGrpSpPr>
          <p:cNvPr id="537" name="Google Shape;537;p64"/>
          <p:cNvGrpSpPr/>
          <p:nvPr/>
        </p:nvGrpSpPr>
        <p:grpSpPr>
          <a:xfrm>
            <a:off x="8988317" y="4725699"/>
            <a:ext cx="226200" cy="226200"/>
            <a:chOff x="5622254" y="2690218"/>
            <a:chExt cx="226200" cy="226200"/>
          </a:xfrm>
        </p:grpSpPr>
        <p:sp>
          <p:nvSpPr>
            <p:cNvPr id="538" name="Google Shape;538;p64"/>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39" name="Google Shape;539;p64"/>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40" name="Google Shape;540;p64"/>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41" name="Google Shape;541;p64"/>
          <p:cNvSpPr txBox="1"/>
          <p:nvPr/>
        </p:nvSpPr>
        <p:spPr>
          <a:xfrm>
            <a:off x="2824695" y="1587487"/>
            <a:ext cx="5894400" cy="32496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F7B51"/>
              </a:buClr>
              <a:buSzPts val="1143"/>
              <a:buFont typeface="Arial"/>
              <a:buNone/>
            </a:pPr>
            <a:r>
              <a:rPr b="1" lang="en" sz="1300">
                <a:solidFill>
                  <a:srgbClr val="008800"/>
                </a:solidFill>
              </a:rPr>
              <a:t>import</a:t>
            </a:r>
            <a:r>
              <a:rPr lang="en" sz="1300">
                <a:solidFill>
                  <a:srgbClr val="333333"/>
                </a:solidFill>
              </a:rPr>
              <a:t> </a:t>
            </a:r>
            <a:r>
              <a:rPr b="1" lang="en" sz="1300">
                <a:solidFill>
                  <a:srgbClr val="0E84B5"/>
                </a:solidFill>
              </a:rPr>
              <a:t>os</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os.system(</a:t>
            </a:r>
            <a:r>
              <a:rPr lang="en" sz="1300">
                <a:solidFill>
                  <a:srgbClr val="333333"/>
                </a:solidFill>
                <a:highlight>
                  <a:srgbClr val="FFF0F0"/>
                </a:highlight>
              </a:rPr>
              <a:t>"ping 8.8.8.8 &gt;&gt; pingTest.txt"</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b="1" lang="en" sz="1300">
                <a:solidFill>
                  <a:srgbClr val="008800"/>
                </a:solidFill>
              </a:rPr>
              <a:t>with</a:t>
            </a:r>
            <a:r>
              <a:rPr lang="en" sz="1300">
                <a:solidFill>
                  <a:srgbClr val="333333"/>
                </a:solidFill>
              </a:rPr>
              <a:t> </a:t>
            </a:r>
            <a:r>
              <a:rPr lang="en" sz="1300">
                <a:solidFill>
                  <a:srgbClr val="007020"/>
                </a:solidFill>
              </a:rPr>
              <a:t>open</a:t>
            </a:r>
            <a:r>
              <a:rPr lang="en" sz="1300">
                <a:solidFill>
                  <a:srgbClr val="333333"/>
                </a:solidFill>
              </a:rPr>
              <a:t>(</a:t>
            </a:r>
            <a:r>
              <a:rPr lang="en" sz="1300">
                <a:solidFill>
                  <a:srgbClr val="333333"/>
                </a:solidFill>
                <a:highlight>
                  <a:srgbClr val="FFF0F0"/>
                </a:highlight>
              </a:rPr>
              <a:t>"pingTest.txt"</a:t>
            </a:r>
            <a:r>
              <a:rPr lang="en" sz="1300">
                <a:solidFill>
                  <a:srgbClr val="333333"/>
                </a:solidFill>
              </a:rPr>
              <a:t>, </a:t>
            </a:r>
            <a:r>
              <a:rPr lang="en" sz="1300">
                <a:solidFill>
                  <a:srgbClr val="333333"/>
                </a:solidFill>
                <a:highlight>
                  <a:srgbClr val="FFF0F0"/>
                </a:highlight>
              </a:rPr>
              <a:t>"r"</a:t>
            </a:r>
            <a:r>
              <a:rPr lang="en" sz="1300">
                <a:solidFill>
                  <a:srgbClr val="333333"/>
                </a:solidFill>
              </a:rPr>
              <a:t>) </a:t>
            </a:r>
            <a:r>
              <a:rPr b="1" lang="en" sz="1300">
                <a:solidFill>
                  <a:srgbClr val="008800"/>
                </a:solidFill>
              </a:rPr>
              <a:t>as</a:t>
            </a:r>
            <a:r>
              <a:rPr lang="en" sz="1300">
                <a:solidFill>
                  <a:srgbClr val="333333"/>
                </a:solidFill>
              </a:rPr>
              <a:t> </a:t>
            </a:r>
            <a:r>
              <a:rPr lang="en" sz="1300">
                <a:solidFill>
                  <a:srgbClr val="007020"/>
                </a:solidFill>
              </a:rPr>
              <a:t>file</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for</a:t>
            </a:r>
            <a:r>
              <a:rPr lang="en" sz="1300">
                <a:solidFill>
                  <a:srgbClr val="333333"/>
                </a:solidFill>
              </a:rPr>
              <a:t> line </a:t>
            </a:r>
            <a:r>
              <a:rPr b="1" lang="en" sz="1300"/>
              <a:t>in</a:t>
            </a:r>
            <a:r>
              <a:rPr lang="en" sz="1300">
                <a:solidFill>
                  <a:srgbClr val="333333"/>
                </a:solidFill>
              </a:rPr>
              <a:t> </a:t>
            </a:r>
            <a:r>
              <a:rPr lang="en" sz="1300">
                <a:solidFill>
                  <a:srgbClr val="007020"/>
                </a:solidFill>
              </a:rPr>
              <a:t>file</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if</a:t>
            </a:r>
            <a:r>
              <a:rPr lang="en" sz="1300">
                <a:solidFill>
                  <a:srgbClr val="333333"/>
                </a:solidFill>
              </a:rPr>
              <a:t> </a:t>
            </a:r>
            <a:r>
              <a:rPr lang="en" sz="1300">
                <a:solidFill>
                  <a:srgbClr val="333333"/>
                </a:solidFill>
                <a:highlight>
                  <a:srgbClr val="FFF0F0"/>
                </a:highlight>
              </a:rPr>
              <a:t>"ms"</a:t>
            </a:r>
            <a:r>
              <a:rPr lang="en" sz="1300">
                <a:solidFill>
                  <a:srgbClr val="333333"/>
                </a:solidFill>
              </a:rPr>
              <a:t> </a:t>
            </a:r>
            <a:r>
              <a:rPr b="1" lang="en" sz="1300"/>
              <a:t>in</a:t>
            </a:r>
            <a:r>
              <a:rPr lang="en" sz="1300">
                <a:solidFill>
                  <a:srgbClr val="333333"/>
                </a:solidFill>
              </a:rPr>
              <a:t> line:</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print</a:t>
            </a:r>
            <a:r>
              <a:rPr lang="en" sz="1300">
                <a:solidFill>
                  <a:srgbClr val="333333"/>
                </a:solidFill>
              </a:rPr>
              <a:t>(</a:t>
            </a:r>
            <a:r>
              <a:rPr lang="en" sz="1300">
                <a:solidFill>
                  <a:srgbClr val="333333"/>
                </a:solidFill>
                <a:highlight>
                  <a:srgbClr val="FFF0F0"/>
                </a:highlight>
              </a:rPr>
              <a:t>"You have an internet connection."</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break</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elif</a:t>
            </a:r>
            <a:r>
              <a:rPr lang="en" sz="1300">
                <a:solidFill>
                  <a:srgbClr val="333333"/>
                </a:solidFill>
              </a:rPr>
              <a:t> </a:t>
            </a:r>
            <a:r>
              <a:rPr lang="en" sz="1300">
                <a:solidFill>
                  <a:srgbClr val="333333"/>
                </a:solidFill>
                <a:highlight>
                  <a:srgbClr val="FFF0F0"/>
                </a:highlight>
              </a:rPr>
              <a:t>"unreachable"</a:t>
            </a:r>
            <a:r>
              <a:rPr lang="en" sz="1300">
                <a:solidFill>
                  <a:srgbClr val="333333"/>
                </a:solidFill>
              </a:rPr>
              <a:t> </a:t>
            </a:r>
            <a:r>
              <a:rPr b="1" lang="en" sz="1300"/>
              <a:t>in</a:t>
            </a:r>
            <a:r>
              <a:rPr lang="en" sz="1300">
                <a:solidFill>
                  <a:srgbClr val="333333"/>
                </a:solidFill>
              </a:rPr>
              <a:t> line:</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print</a:t>
            </a:r>
            <a:r>
              <a:rPr lang="en" sz="1300">
                <a:solidFill>
                  <a:srgbClr val="333333"/>
                </a:solidFill>
              </a:rPr>
              <a:t>(</a:t>
            </a:r>
            <a:r>
              <a:rPr lang="en" sz="1300">
                <a:solidFill>
                  <a:srgbClr val="333333"/>
                </a:solidFill>
                <a:highlight>
                  <a:srgbClr val="FFF0F0"/>
                </a:highlight>
              </a:rPr>
              <a:t>"You do not have an internet connection."</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else</a:t>
            </a: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	    </a:t>
            </a:r>
            <a:r>
              <a:rPr b="1" lang="en" sz="1300">
                <a:solidFill>
                  <a:srgbClr val="008800"/>
                </a:solidFill>
              </a:rPr>
              <a:t>continue</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a:t>
            </a:r>
            <a:endParaRPr sz="1300">
              <a:solidFill>
                <a:srgbClr val="333333"/>
              </a:solidFill>
            </a:endParaRPr>
          </a:p>
          <a:p>
            <a:pPr indent="0" lvl="0" marL="0" marR="0" rtl="0" algn="l">
              <a:lnSpc>
                <a:spcPct val="100000"/>
              </a:lnSpc>
              <a:spcBef>
                <a:spcPts val="0"/>
              </a:spcBef>
              <a:spcAft>
                <a:spcPts val="0"/>
              </a:spcAft>
              <a:buClr>
                <a:srgbClr val="AF7B51"/>
              </a:buClr>
              <a:buSzPts val="1143"/>
              <a:buFont typeface="Arial"/>
              <a:buNone/>
            </a:pPr>
            <a:r>
              <a:rPr lang="en" sz="1300">
                <a:solidFill>
                  <a:srgbClr val="333333"/>
                </a:solidFill>
              </a:rPr>
              <a:t>You have an internet connection</a:t>
            </a:r>
            <a:endParaRPr>
              <a:solidFill>
                <a:srgbClr val="CC7832"/>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nvSpPr>
        <p:spPr>
          <a:xfrm>
            <a:off x="680000" y="38000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Datetime</a:t>
            </a:r>
            <a:endParaRPr sz="2200">
              <a:solidFill>
                <a:srgbClr val="00B0B4"/>
              </a:solidFill>
            </a:endParaRPr>
          </a:p>
        </p:txBody>
      </p:sp>
      <p:sp>
        <p:nvSpPr>
          <p:cNvPr id="547" name="Google Shape;547;p65"/>
          <p:cNvSpPr txBox="1"/>
          <p:nvPr/>
        </p:nvSpPr>
        <p:spPr>
          <a:xfrm>
            <a:off x="185853" y="1101468"/>
            <a:ext cx="37542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datetime module includes classes for date and time.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It provides functions that handle the time, date, and time intervals. </a:t>
            </a:r>
            <a:endParaRPr sz="2400">
              <a:solidFill>
                <a:srgbClr val="0C0C0C"/>
              </a:solidFill>
            </a:endParaRPr>
          </a:p>
        </p:txBody>
      </p:sp>
      <p:grpSp>
        <p:nvGrpSpPr>
          <p:cNvPr id="548" name="Google Shape;548;p65"/>
          <p:cNvGrpSpPr/>
          <p:nvPr/>
        </p:nvGrpSpPr>
        <p:grpSpPr>
          <a:xfrm>
            <a:off x="8964292" y="4781724"/>
            <a:ext cx="226200" cy="226200"/>
            <a:chOff x="5622254" y="2690218"/>
            <a:chExt cx="226200" cy="226200"/>
          </a:xfrm>
        </p:grpSpPr>
        <p:sp>
          <p:nvSpPr>
            <p:cNvPr id="549" name="Google Shape;549;p65"/>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50" name="Google Shape;550;p65"/>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51" name="Google Shape;551;p65"/>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52" name="Google Shape;552;p65"/>
          <p:cNvSpPr txBox="1"/>
          <p:nvPr/>
        </p:nvSpPr>
        <p:spPr>
          <a:xfrm>
            <a:off x="3615908" y="1525898"/>
            <a:ext cx="5465400" cy="28014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 sz="1600">
                <a:solidFill>
                  <a:srgbClr val="008800"/>
                </a:solidFill>
              </a:rPr>
              <a:t>import</a:t>
            </a:r>
            <a:r>
              <a:rPr lang="en" sz="1600">
                <a:solidFill>
                  <a:srgbClr val="333333"/>
                </a:solidFill>
              </a:rPr>
              <a:t> </a:t>
            </a:r>
            <a:r>
              <a:rPr b="1" lang="en" sz="1600">
                <a:solidFill>
                  <a:srgbClr val="0E84B5"/>
                </a:solidFill>
              </a:rPr>
              <a:t>datetime</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b="1" lang="en" sz="1600">
                <a:solidFill>
                  <a:srgbClr val="008800"/>
                </a:solidFill>
              </a:rPr>
              <a:t>print</a:t>
            </a:r>
            <a:r>
              <a:rPr lang="en" sz="1600">
                <a:solidFill>
                  <a:srgbClr val="333333"/>
                </a:solidFill>
              </a:rPr>
              <a:t>(</a:t>
            </a:r>
            <a:r>
              <a:rPr lang="en" sz="1600">
                <a:solidFill>
                  <a:srgbClr val="333333"/>
                </a:solidFill>
                <a:highlight>
                  <a:srgbClr val="FFF0F0"/>
                </a:highlight>
              </a:rPr>
              <a:t>"current date is{}"</a:t>
            </a:r>
            <a:r>
              <a:rPr lang="en" sz="1600">
                <a:solidFill>
                  <a:srgbClr val="333333"/>
                </a:solidFill>
              </a:rPr>
              <a:t>.format(datetime.datetime.now()))</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333333"/>
                </a:solidFill>
              </a:rPr>
              <a:t>h = datetime.datetime.now().hour</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333333"/>
                </a:solidFill>
              </a:rPr>
              <a:t>m = datetime.datetime.now().minute</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333333"/>
                </a:solidFill>
              </a:rPr>
              <a:t>s = datetime.datetime.now().second</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b="1" lang="en" sz="1600">
                <a:solidFill>
                  <a:srgbClr val="008800"/>
                </a:solidFill>
              </a:rPr>
              <a:t>print</a:t>
            </a:r>
            <a:r>
              <a:rPr lang="en" sz="1600">
                <a:solidFill>
                  <a:srgbClr val="333333"/>
                </a:solidFill>
              </a:rPr>
              <a:t>(</a:t>
            </a:r>
            <a:r>
              <a:rPr lang="en" sz="1600">
                <a:solidFill>
                  <a:srgbClr val="333333"/>
                </a:solidFill>
                <a:highlight>
                  <a:srgbClr val="FFF0F0"/>
                </a:highlight>
              </a:rPr>
              <a:t>"current date is {}:{}:{}"</a:t>
            </a:r>
            <a:r>
              <a:rPr lang="en" sz="1600">
                <a:solidFill>
                  <a:srgbClr val="333333"/>
                </a:solidFill>
              </a:rPr>
              <a:t>.format(h,m,s))</a:t>
            </a: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FF0000"/>
                </a:solidFill>
                <a:highlight>
                  <a:srgbClr val="FFAAAA"/>
                </a:highlight>
              </a:rPr>
              <a:t>​</a:t>
            </a:r>
            <a:endParaRPr sz="1600">
              <a:solidFill>
                <a:srgbClr val="333333"/>
              </a:solidFill>
            </a:endParaRPr>
          </a:p>
          <a:p>
            <a:pPr indent="0" lvl="0" marL="0" marR="0" rtl="0" algn="l">
              <a:spcBef>
                <a:spcPts val="0"/>
              </a:spcBef>
              <a:spcAft>
                <a:spcPts val="0"/>
              </a:spcAft>
              <a:buNone/>
            </a:pPr>
            <a:r>
              <a:rPr lang="en" sz="1600">
                <a:solidFill>
                  <a:srgbClr val="333333"/>
                </a:solidFill>
              </a:rPr>
              <a:t>============================================</a:t>
            </a:r>
            <a:endParaRPr sz="1600">
              <a:solidFill>
                <a:srgbClr val="333333"/>
              </a:solidFill>
            </a:endParaRPr>
          </a:p>
          <a:p>
            <a:pPr indent="0" lvl="0" marL="0" marR="0" rtl="0" algn="l">
              <a:spcBef>
                <a:spcPts val="0"/>
              </a:spcBef>
              <a:spcAft>
                <a:spcPts val="0"/>
              </a:spcAft>
              <a:buNone/>
            </a:pPr>
            <a:r>
              <a:rPr lang="en" sz="1600">
                <a:solidFill>
                  <a:srgbClr val="333333"/>
                </a:solidFill>
              </a:rPr>
              <a:t>current date </a:t>
            </a:r>
            <a:r>
              <a:rPr b="1" lang="en" sz="1600"/>
              <a:t>is</a:t>
            </a:r>
            <a:r>
              <a:rPr lang="en" sz="1600">
                <a:solidFill>
                  <a:srgbClr val="333333"/>
                </a:solidFill>
              </a:rPr>
              <a:t> </a:t>
            </a:r>
            <a:r>
              <a:rPr b="1" lang="en" sz="1600">
                <a:solidFill>
                  <a:srgbClr val="0000DD"/>
                </a:solidFill>
              </a:rPr>
              <a:t>2022</a:t>
            </a:r>
            <a:r>
              <a:rPr lang="en" sz="1600">
                <a:solidFill>
                  <a:srgbClr val="333333"/>
                </a:solidFill>
              </a:rPr>
              <a:t>-</a:t>
            </a:r>
            <a:r>
              <a:rPr b="1" lang="en" sz="1600">
                <a:solidFill>
                  <a:srgbClr val="4400EE"/>
                </a:solidFill>
              </a:rPr>
              <a:t>05</a:t>
            </a:r>
            <a:r>
              <a:rPr lang="en" sz="1600">
                <a:solidFill>
                  <a:srgbClr val="333333"/>
                </a:solidFill>
              </a:rPr>
              <a:t>-</a:t>
            </a:r>
            <a:r>
              <a:rPr b="1" lang="en" sz="1600">
                <a:solidFill>
                  <a:srgbClr val="4400EE"/>
                </a:solidFill>
              </a:rPr>
              <a:t>03</a:t>
            </a:r>
            <a:r>
              <a:rPr lang="en" sz="1600">
                <a:solidFill>
                  <a:srgbClr val="333333"/>
                </a:solidFill>
              </a:rPr>
              <a:t> </a:t>
            </a:r>
            <a:r>
              <a:rPr b="1" lang="en" sz="1600">
                <a:solidFill>
                  <a:srgbClr val="0000DD"/>
                </a:solidFill>
              </a:rPr>
              <a:t>19</a:t>
            </a:r>
            <a:r>
              <a:rPr lang="en" sz="1600">
                <a:solidFill>
                  <a:srgbClr val="333333"/>
                </a:solidFill>
              </a:rPr>
              <a:t>:</a:t>
            </a:r>
            <a:r>
              <a:rPr b="1" lang="en" sz="1600">
                <a:solidFill>
                  <a:srgbClr val="0000DD"/>
                </a:solidFill>
              </a:rPr>
              <a:t>37</a:t>
            </a:r>
            <a:r>
              <a:rPr lang="en" sz="1600">
                <a:solidFill>
                  <a:srgbClr val="333333"/>
                </a:solidFill>
              </a:rPr>
              <a:t>:</a:t>
            </a:r>
            <a:r>
              <a:rPr b="1" lang="en" sz="1600">
                <a:solidFill>
                  <a:srgbClr val="6600EE"/>
                </a:solidFill>
              </a:rPr>
              <a:t>07.282371</a:t>
            </a:r>
            <a:r>
              <a:rPr lang="en" sz="1600">
                <a:solidFill>
                  <a:srgbClr val="FF0000"/>
                </a:solidFill>
                <a:highlight>
                  <a:srgbClr val="FFAAAA"/>
                </a:highlight>
              </a:rPr>
              <a:t>​</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current date </a:t>
            </a:r>
            <a:r>
              <a:rPr b="1" lang="en" sz="1600"/>
              <a:t>is</a:t>
            </a:r>
            <a:r>
              <a:rPr lang="en" sz="1600">
                <a:solidFill>
                  <a:srgbClr val="333333"/>
                </a:solidFill>
              </a:rPr>
              <a:t> </a:t>
            </a:r>
            <a:r>
              <a:rPr b="1" lang="en" sz="1600">
                <a:solidFill>
                  <a:srgbClr val="0000DD"/>
                </a:solidFill>
              </a:rPr>
              <a:t>19</a:t>
            </a:r>
            <a:r>
              <a:rPr lang="en" sz="1600">
                <a:solidFill>
                  <a:srgbClr val="333333"/>
                </a:solidFill>
              </a:rPr>
              <a:t>:</a:t>
            </a:r>
            <a:r>
              <a:rPr b="1" lang="en" sz="1600">
                <a:solidFill>
                  <a:srgbClr val="0000DD"/>
                </a:solidFill>
              </a:rPr>
              <a:t>37</a:t>
            </a:r>
            <a:r>
              <a:rPr lang="en" sz="1600">
                <a:solidFill>
                  <a:srgbClr val="333333"/>
                </a:solidFill>
              </a:rPr>
              <a:t>:</a:t>
            </a:r>
            <a:r>
              <a:rPr b="1" lang="en" sz="1600">
                <a:solidFill>
                  <a:srgbClr val="0000DD"/>
                </a:solidFill>
              </a:rPr>
              <a:t>7</a:t>
            </a:r>
            <a:endParaRPr sz="1600">
              <a:solidFill>
                <a:srgbClr val="CC7832"/>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6"/>
          <p:cNvSpPr txBox="1"/>
          <p:nvPr/>
        </p:nvSpPr>
        <p:spPr>
          <a:xfrm>
            <a:off x="503900" y="2898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Platform</a:t>
            </a:r>
            <a:endParaRPr sz="2200">
              <a:solidFill>
                <a:srgbClr val="00B0B4"/>
              </a:solidFill>
            </a:endParaRPr>
          </a:p>
        </p:txBody>
      </p:sp>
      <p:sp>
        <p:nvSpPr>
          <p:cNvPr id="558" name="Google Shape;558;p66"/>
          <p:cNvSpPr txBox="1"/>
          <p:nvPr/>
        </p:nvSpPr>
        <p:spPr>
          <a:xfrm>
            <a:off x="175393" y="915593"/>
            <a:ext cx="88866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The </a:t>
            </a:r>
            <a:r>
              <a:rPr b="1" lang="en" sz="2000">
                <a:solidFill>
                  <a:srgbClr val="0C0C0C"/>
                </a:solidFill>
              </a:rPr>
              <a:t>platform </a:t>
            </a:r>
            <a:r>
              <a:rPr lang="en" sz="2000">
                <a:solidFill>
                  <a:srgbClr val="0C0C0C"/>
                </a:solidFill>
              </a:rPr>
              <a:t>module is used to access data related to the OS and hardware.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Use the platform module to get information about a machine. </a:t>
            </a:r>
            <a:endParaRPr sz="2400">
              <a:solidFill>
                <a:srgbClr val="0C0C0C"/>
              </a:solidFill>
            </a:endParaRPr>
          </a:p>
        </p:txBody>
      </p:sp>
      <p:grpSp>
        <p:nvGrpSpPr>
          <p:cNvPr id="559" name="Google Shape;559;p66"/>
          <p:cNvGrpSpPr/>
          <p:nvPr/>
        </p:nvGrpSpPr>
        <p:grpSpPr>
          <a:xfrm>
            <a:off x="8917792" y="4563499"/>
            <a:ext cx="226200" cy="226200"/>
            <a:chOff x="5622254" y="2690218"/>
            <a:chExt cx="226200" cy="226200"/>
          </a:xfrm>
        </p:grpSpPr>
        <p:sp>
          <p:nvSpPr>
            <p:cNvPr id="560" name="Google Shape;560;p66"/>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61" name="Google Shape;561;p66"/>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2" name="Google Shape;562;p66"/>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63" name="Google Shape;563;p66"/>
          <p:cNvSpPr txBox="1"/>
          <p:nvPr/>
        </p:nvSpPr>
        <p:spPr>
          <a:xfrm>
            <a:off x="270593" y="1715313"/>
            <a:ext cx="8353500" cy="32664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rPr>
              <a:t>import</a:t>
            </a:r>
            <a:r>
              <a:rPr lang="en" sz="1500">
                <a:solidFill>
                  <a:srgbClr val="333333"/>
                </a:solidFill>
              </a:rPr>
              <a:t> </a:t>
            </a:r>
            <a:r>
              <a:rPr b="1" lang="en" sz="1500">
                <a:solidFill>
                  <a:srgbClr val="0E84B5"/>
                </a:solidFill>
              </a:rPr>
              <a:t>platform</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t/>
            </a:r>
            <a:endParaRPr b="1" sz="1500">
              <a:solidFill>
                <a:srgbClr val="333333"/>
              </a:solidFill>
              <a:highlight>
                <a:schemeClr val="lt2"/>
              </a:highlight>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highlight>
                  <a:schemeClr val="lt2"/>
                </a:highlight>
              </a:rPr>
              <a:t>print</a:t>
            </a:r>
            <a:r>
              <a:rPr b="1" lang="en" sz="1500">
                <a:solidFill>
                  <a:srgbClr val="333333"/>
                </a:solidFill>
                <a:highlight>
                  <a:schemeClr val="lt2"/>
                </a:highlight>
              </a:rPr>
              <a:t>("</a:t>
            </a:r>
            <a:r>
              <a:rPr b="1" lang="en" sz="1500">
                <a:solidFill>
                  <a:srgbClr val="666666"/>
                </a:solidFill>
                <a:highlight>
                  <a:schemeClr val="lt2"/>
                </a:highlight>
              </a:rPr>
              <a:t>\n</a:t>
            </a:r>
            <a:r>
              <a:rPr b="1" lang="en" sz="1500">
                <a:solidFill>
                  <a:srgbClr val="333333"/>
                </a:solidFill>
                <a:highlight>
                  <a:schemeClr val="lt2"/>
                </a:highlight>
              </a:rPr>
              <a:t> processer name is -&gt; {}".format(platform.processor()))</a:t>
            </a:r>
            <a:endParaRPr b="1" sz="1500">
              <a:solidFill>
                <a:srgbClr val="333333"/>
              </a:solidFill>
              <a:highlight>
                <a:schemeClr val="lt2"/>
              </a:highlight>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highlight>
                  <a:schemeClr val="lt2"/>
                </a:highlight>
              </a:rPr>
              <a:t>print</a:t>
            </a:r>
            <a:r>
              <a:rPr b="1" lang="en" sz="1500">
                <a:solidFill>
                  <a:srgbClr val="333333"/>
                </a:solidFill>
                <a:highlight>
                  <a:schemeClr val="lt2"/>
                </a:highlight>
              </a:rPr>
              <a:t>("</a:t>
            </a:r>
            <a:r>
              <a:rPr b="1" lang="en" sz="1500">
                <a:solidFill>
                  <a:srgbClr val="666666"/>
                </a:solidFill>
                <a:highlight>
                  <a:schemeClr val="lt2"/>
                </a:highlight>
              </a:rPr>
              <a:t>\n</a:t>
            </a:r>
            <a:r>
              <a:rPr b="1" lang="en" sz="1500">
                <a:solidFill>
                  <a:srgbClr val="333333"/>
                </a:solidFill>
                <a:highlight>
                  <a:schemeClr val="lt2"/>
                </a:highlight>
              </a:rPr>
              <a:t> python compiler is -&gt; {}".format(platform.python_compiler()))</a:t>
            </a:r>
            <a:endParaRPr b="1" sz="1500">
              <a:solidFill>
                <a:srgbClr val="333333"/>
              </a:solidFill>
              <a:highlight>
                <a:schemeClr val="lt2"/>
              </a:highlight>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highlight>
                  <a:schemeClr val="lt2"/>
                </a:highlight>
              </a:rPr>
              <a:t>print</a:t>
            </a:r>
            <a:r>
              <a:rPr b="1" lang="en" sz="1500">
                <a:solidFill>
                  <a:srgbClr val="333333"/>
                </a:solidFill>
                <a:highlight>
                  <a:schemeClr val="lt2"/>
                </a:highlight>
              </a:rPr>
              <a:t>("</a:t>
            </a:r>
            <a:r>
              <a:rPr b="1" lang="en" sz="1500">
                <a:solidFill>
                  <a:srgbClr val="666666"/>
                </a:solidFill>
                <a:highlight>
                  <a:schemeClr val="lt2"/>
                </a:highlight>
              </a:rPr>
              <a:t>\n</a:t>
            </a:r>
            <a:r>
              <a:rPr b="1" lang="en" sz="1500">
                <a:solidFill>
                  <a:srgbClr val="333333"/>
                </a:solidFill>
                <a:highlight>
                  <a:schemeClr val="lt2"/>
                </a:highlight>
              </a:rPr>
              <a:t> operation system is -&gt; {}".format(platform.system()))</a:t>
            </a:r>
            <a:endParaRPr b="1" sz="1500">
              <a:solidFill>
                <a:srgbClr val="333333"/>
              </a:solidFill>
              <a:highlight>
                <a:schemeClr val="lt2"/>
              </a:highlight>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highlight>
                  <a:schemeClr val="lt2"/>
                </a:highlight>
              </a:rPr>
              <a:t>print</a:t>
            </a:r>
            <a:r>
              <a:rPr b="1" lang="en" sz="1500">
                <a:solidFill>
                  <a:srgbClr val="333333"/>
                </a:solidFill>
                <a:highlight>
                  <a:schemeClr val="lt2"/>
                </a:highlight>
              </a:rPr>
              <a:t>("</a:t>
            </a:r>
            <a:r>
              <a:rPr b="1" lang="en" sz="1500">
                <a:solidFill>
                  <a:srgbClr val="666666"/>
                </a:solidFill>
                <a:highlight>
                  <a:schemeClr val="lt2"/>
                </a:highlight>
              </a:rPr>
              <a:t>\n</a:t>
            </a:r>
            <a:r>
              <a:rPr b="1" lang="en" sz="1500">
                <a:solidFill>
                  <a:srgbClr val="333333"/>
                </a:solidFill>
                <a:highlight>
                  <a:schemeClr val="lt2"/>
                </a:highlight>
              </a:rPr>
              <a:t> OS version is -&gt; {}".format(platform.version()))</a:t>
            </a:r>
            <a:endParaRPr b="1" sz="1500">
              <a:solidFill>
                <a:srgbClr val="333333"/>
              </a:solidFill>
              <a:highlight>
                <a:schemeClr val="lt2"/>
              </a:highlight>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008800"/>
                </a:solidFill>
                <a:highlight>
                  <a:schemeClr val="lt2"/>
                </a:highlight>
              </a:rPr>
              <a:t>print</a:t>
            </a:r>
            <a:r>
              <a:rPr b="1" lang="en" sz="1500">
                <a:solidFill>
                  <a:srgbClr val="333333"/>
                </a:solidFill>
                <a:highlight>
                  <a:schemeClr val="lt2"/>
                </a:highlight>
              </a:rPr>
              <a:t>("</a:t>
            </a:r>
            <a:r>
              <a:rPr b="1" lang="en" sz="1500">
                <a:solidFill>
                  <a:srgbClr val="666666"/>
                </a:solidFill>
                <a:highlight>
                  <a:schemeClr val="lt2"/>
                </a:highlight>
              </a:rPr>
              <a:t>\n</a:t>
            </a:r>
            <a:r>
              <a:rPr b="1" lang="en" sz="1500">
                <a:solidFill>
                  <a:srgbClr val="333333"/>
                </a:solidFill>
                <a:highlight>
                  <a:schemeClr val="lt2"/>
                </a:highlight>
              </a:rPr>
              <a:t> OS architecture is -&gt; {}".f</a:t>
            </a:r>
            <a:r>
              <a:rPr b="1" lang="en" sz="1500">
                <a:solidFill>
                  <a:srgbClr val="333333"/>
                </a:solidFill>
              </a:rPr>
              <a:t>ormat(platform.architecture()))</a:t>
            </a:r>
            <a:endParaRPr b="1"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500">
                <a:solidFill>
                  <a:srgbClr val="333333"/>
                </a:solidFill>
              </a:rPr>
              <a:t>-------------------------------------------------------------------------------------</a:t>
            </a:r>
            <a:endParaRPr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333333"/>
                </a:solidFill>
              </a:rPr>
              <a:t>processor</a:t>
            </a:r>
            <a:r>
              <a:rPr b="1" lang="en" sz="1500">
                <a:solidFill>
                  <a:srgbClr val="333333"/>
                </a:solidFill>
              </a:rPr>
              <a:t> name </a:t>
            </a:r>
            <a:r>
              <a:rPr b="1" lang="en" sz="1500"/>
              <a:t>is</a:t>
            </a:r>
            <a:r>
              <a:rPr b="1" lang="en" sz="1500">
                <a:solidFill>
                  <a:srgbClr val="333333"/>
                </a:solidFill>
              </a:rPr>
              <a:t> -&gt; Intel64 Family </a:t>
            </a:r>
            <a:r>
              <a:rPr b="1" lang="en" sz="1500">
                <a:solidFill>
                  <a:srgbClr val="0000DD"/>
                </a:solidFill>
              </a:rPr>
              <a:t>6</a:t>
            </a:r>
            <a:r>
              <a:rPr b="1" lang="en" sz="1500">
                <a:solidFill>
                  <a:srgbClr val="333333"/>
                </a:solidFill>
              </a:rPr>
              <a:t> Model </a:t>
            </a:r>
            <a:r>
              <a:rPr b="1" lang="en" sz="1500">
                <a:solidFill>
                  <a:srgbClr val="0000DD"/>
                </a:solidFill>
              </a:rPr>
              <a:t>141</a:t>
            </a:r>
            <a:r>
              <a:rPr b="1" lang="en" sz="1500">
                <a:solidFill>
                  <a:srgbClr val="333333"/>
                </a:solidFill>
              </a:rPr>
              <a:t> Stepping </a:t>
            </a:r>
            <a:r>
              <a:rPr b="1" lang="en" sz="1500">
                <a:solidFill>
                  <a:srgbClr val="0000DD"/>
                </a:solidFill>
              </a:rPr>
              <a:t>1</a:t>
            </a:r>
            <a:r>
              <a:rPr b="1" lang="en" sz="1500">
                <a:solidFill>
                  <a:srgbClr val="333333"/>
                </a:solidFill>
              </a:rPr>
              <a:t>, Genuine Intel</a:t>
            </a:r>
            <a:endParaRPr b="1"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333333"/>
                </a:solidFill>
              </a:rPr>
              <a:t>python compiler </a:t>
            </a:r>
            <a:r>
              <a:rPr b="1" lang="en" sz="1500"/>
              <a:t>is</a:t>
            </a:r>
            <a:r>
              <a:rPr b="1" lang="en" sz="1500">
                <a:solidFill>
                  <a:srgbClr val="333333"/>
                </a:solidFill>
              </a:rPr>
              <a:t> -&gt; MSC v.</a:t>
            </a:r>
            <a:r>
              <a:rPr b="1" lang="en" sz="1500">
                <a:solidFill>
                  <a:srgbClr val="0000DD"/>
                </a:solidFill>
              </a:rPr>
              <a:t>1929</a:t>
            </a:r>
            <a:r>
              <a:rPr b="1" lang="en" sz="1500">
                <a:solidFill>
                  <a:srgbClr val="333333"/>
                </a:solidFill>
              </a:rPr>
              <a:t> </a:t>
            </a:r>
            <a:r>
              <a:rPr b="1" lang="en" sz="1500">
                <a:solidFill>
                  <a:srgbClr val="0000DD"/>
                </a:solidFill>
              </a:rPr>
              <a:t>64</a:t>
            </a:r>
            <a:r>
              <a:rPr b="1" lang="en" sz="1500">
                <a:solidFill>
                  <a:srgbClr val="333333"/>
                </a:solidFill>
              </a:rPr>
              <a:t> bit (AMD64)</a:t>
            </a:r>
            <a:endParaRPr b="1"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333333"/>
                </a:solidFill>
              </a:rPr>
              <a:t>operation system </a:t>
            </a:r>
            <a:r>
              <a:rPr b="1" lang="en" sz="1500"/>
              <a:t>is</a:t>
            </a:r>
            <a:r>
              <a:rPr b="1" lang="en" sz="1500">
                <a:solidFill>
                  <a:srgbClr val="333333"/>
                </a:solidFill>
              </a:rPr>
              <a:t> -&gt; Windows</a:t>
            </a:r>
            <a:endParaRPr b="1" sz="15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b="1" lang="en" sz="1500">
                <a:solidFill>
                  <a:srgbClr val="333333"/>
                </a:solidFill>
              </a:rPr>
              <a:t>OS version </a:t>
            </a:r>
            <a:r>
              <a:rPr b="1" lang="en" sz="1500"/>
              <a:t>is</a:t>
            </a:r>
            <a:r>
              <a:rPr b="1" lang="en" sz="1500">
                <a:solidFill>
                  <a:srgbClr val="333333"/>
                </a:solidFill>
              </a:rPr>
              <a:t> -&gt; </a:t>
            </a:r>
            <a:r>
              <a:rPr b="1" lang="en" sz="1500">
                <a:solidFill>
                  <a:srgbClr val="6600EE"/>
                </a:solidFill>
              </a:rPr>
              <a:t>10.0</a:t>
            </a:r>
            <a:r>
              <a:rPr b="1" lang="en" sz="1500">
                <a:solidFill>
                  <a:srgbClr val="333333"/>
                </a:solidFill>
              </a:rPr>
              <a:t>.</a:t>
            </a:r>
            <a:r>
              <a:rPr b="1" lang="en" sz="1500">
                <a:solidFill>
                  <a:srgbClr val="0000DD"/>
                </a:solidFill>
              </a:rPr>
              <a:t>22000</a:t>
            </a:r>
            <a:endParaRPr b="1" sz="1500">
              <a:solidFill>
                <a:srgbClr val="333333"/>
              </a:solidFill>
            </a:endParaRPr>
          </a:p>
          <a:p>
            <a:pPr indent="0" lvl="0" marL="0" rtl="0" algn="l">
              <a:lnSpc>
                <a:spcPct val="110795"/>
              </a:lnSpc>
              <a:spcBef>
                <a:spcPts val="0"/>
              </a:spcBef>
              <a:spcAft>
                <a:spcPts val="0"/>
              </a:spcAft>
              <a:buNone/>
            </a:pPr>
            <a:r>
              <a:rPr b="1" lang="en" sz="1500">
                <a:solidFill>
                  <a:srgbClr val="333333"/>
                </a:solidFill>
              </a:rPr>
              <a:t>OS architecture </a:t>
            </a:r>
            <a:r>
              <a:rPr b="1" lang="en" sz="1500"/>
              <a:t>is</a:t>
            </a:r>
            <a:r>
              <a:rPr b="1" lang="en" sz="1500">
                <a:solidFill>
                  <a:srgbClr val="333333"/>
                </a:solidFill>
              </a:rPr>
              <a:t> -&gt; (</a:t>
            </a:r>
            <a:r>
              <a:rPr b="1" lang="en" sz="1500">
                <a:solidFill>
                  <a:srgbClr val="333333"/>
                </a:solidFill>
                <a:highlight>
                  <a:srgbClr val="FFF0F0"/>
                </a:highlight>
              </a:rPr>
              <a:t>'64bit'</a:t>
            </a:r>
            <a:r>
              <a:rPr b="1" lang="en" sz="1500">
                <a:solidFill>
                  <a:srgbClr val="333333"/>
                </a:solidFill>
              </a:rPr>
              <a:t>, </a:t>
            </a:r>
            <a:r>
              <a:rPr b="1" lang="en" sz="1500">
                <a:solidFill>
                  <a:srgbClr val="333333"/>
                </a:solidFill>
                <a:highlight>
                  <a:srgbClr val="FFF0F0"/>
                </a:highlight>
              </a:rPr>
              <a:t>'WindowsPE’)</a:t>
            </a:r>
            <a:endParaRPr b="1" sz="1500">
              <a:solidFill>
                <a:srgbClr val="CC7832"/>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7"/>
          <p:cNvSpPr txBox="1"/>
          <p:nvPr/>
        </p:nvSpPr>
        <p:spPr>
          <a:xfrm>
            <a:off x="713525" y="2919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Random</a:t>
            </a:r>
            <a:endParaRPr sz="2200">
              <a:solidFill>
                <a:srgbClr val="00B0B4"/>
              </a:solidFill>
            </a:endParaRPr>
          </a:p>
        </p:txBody>
      </p:sp>
      <p:sp>
        <p:nvSpPr>
          <p:cNvPr id="569" name="Google Shape;569;p67"/>
          <p:cNvSpPr txBox="1"/>
          <p:nvPr/>
        </p:nvSpPr>
        <p:spPr>
          <a:xfrm>
            <a:off x="195151" y="871350"/>
            <a:ext cx="3086700" cy="3312300"/>
          </a:xfrm>
          <a:prstGeom prst="rect">
            <a:avLst/>
          </a:prstGeom>
          <a:noFill/>
          <a:ln>
            <a:noFill/>
          </a:ln>
        </p:spPr>
        <p:txBody>
          <a:bodyPr anchorCtr="0" anchor="t" bIns="45700" lIns="91425" spcFirstLastPara="1" rIns="91425" wrap="square" tIns="45700">
            <a:noAutofit/>
          </a:bodyPr>
          <a:lstStyle/>
          <a:p>
            <a:pPr indent="-355600" lvl="0" marL="457200" rtl="0" algn="l">
              <a:lnSpc>
                <a:spcPct val="115000"/>
              </a:lnSpc>
              <a:spcBef>
                <a:spcPts val="0"/>
              </a:spcBef>
              <a:spcAft>
                <a:spcPts val="0"/>
              </a:spcAft>
              <a:buClr>
                <a:srgbClr val="0C0C0C"/>
              </a:buClr>
              <a:buSzPts val="2000"/>
              <a:buChar char="●"/>
            </a:pPr>
            <a:r>
              <a:rPr lang="en" sz="2000">
                <a:solidFill>
                  <a:srgbClr val="0C0C0C"/>
                </a:solidFill>
              </a:rPr>
              <a:t>The </a:t>
            </a:r>
            <a:r>
              <a:rPr b="1" lang="en" sz="2000">
                <a:solidFill>
                  <a:srgbClr val="0C0C0C"/>
                </a:solidFill>
              </a:rPr>
              <a:t>random </a:t>
            </a:r>
            <a:r>
              <a:rPr lang="en" sz="2000">
                <a:solidFill>
                  <a:srgbClr val="0C0C0C"/>
                </a:solidFill>
              </a:rPr>
              <a:t>module enables the generation of pseudo-random numbers. </a:t>
            </a:r>
            <a:endParaRPr sz="2000">
              <a:solidFill>
                <a:srgbClr val="0C0C0C"/>
              </a:solidFill>
            </a:endParaRPr>
          </a:p>
          <a:p>
            <a:pPr indent="-355600" lvl="0" marL="457200" rtl="0" algn="l">
              <a:lnSpc>
                <a:spcPct val="115000"/>
              </a:lnSpc>
              <a:spcBef>
                <a:spcPts val="0"/>
              </a:spcBef>
              <a:spcAft>
                <a:spcPts val="0"/>
              </a:spcAft>
              <a:buClr>
                <a:srgbClr val="0C0C0C"/>
              </a:buClr>
              <a:buSzPts val="2000"/>
              <a:buChar char="●"/>
            </a:pPr>
            <a:r>
              <a:rPr b="1" lang="en" sz="2000">
                <a:solidFill>
                  <a:srgbClr val="0C0C0C"/>
                </a:solidFill>
              </a:rPr>
              <a:t>random.randint(x,y)</a:t>
            </a:r>
            <a:r>
              <a:rPr lang="en" sz="2000">
                <a:solidFill>
                  <a:srgbClr val="0C0C0C"/>
                </a:solidFill>
              </a:rPr>
              <a:t> returns a random integer in the range that appears in parentheses. </a:t>
            </a:r>
            <a:endParaRPr sz="2400">
              <a:solidFill>
                <a:srgbClr val="0C0C0C"/>
              </a:solidFill>
            </a:endParaRPr>
          </a:p>
          <a:p>
            <a:pPr indent="0" lvl="0" marL="0" rtl="0" algn="l">
              <a:lnSpc>
                <a:spcPct val="115000"/>
              </a:lnSpc>
              <a:spcBef>
                <a:spcPts val="480"/>
              </a:spcBef>
              <a:spcAft>
                <a:spcPts val="1200"/>
              </a:spcAft>
              <a:buNone/>
            </a:pPr>
            <a:r>
              <a:t/>
            </a:r>
            <a:endParaRPr sz="2400">
              <a:solidFill>
                <a:srgbClr val="0C0C0C"/>
              </a:solidFill>
            </a:endParaRPr>
          </a:p>
        </p:txBody>
      </p:sp>
      <p:grpSp>
        <p:nvGrpSpPr>
          <p:cNvPr id="570" name="Google Shape;570;p67"/>
          <p:cNvGrpSpPr/>
          <p:nvPr/>
        </p:nvGrpSpPr>
        <p:grpSpPr>
          <a:xfrm>
            <a:off x="8997817" y="4693674"/>
            <a:ext cx="226200" cy="226200"/>
            <a:chOff x="5622254" y="2690218"/>
            <a:chExt cx="226200" cy="226200"/>
          </a:xfrm>
        </p:grpSpPr>
        <p:sp>
          <p:nvSpPr>
            <p:cNvPr id="571" name="Google Shape;571;p67"/>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72" name="Google Shape;572;p67"/>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73" name="Google Shape;573;p67"/>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74" name="Google Shape;574;p67"/>
          <p:cNvSpPr txBox="1"/>
          <p:nvPr/>
        </p:nvSpPr>
        <p:spPr>
          <a:xfrm>
            <a:off x="3223675" y="983900"/>
            <a:ext cx="5843400" cy="3739500"/>
          </a:xfrm>
          <a:prstGeom prst="rect">
            <a:avLst/>
          </a:prstGeom>
          <a:solidFill>
            <a:schemeClr val="lt2"/>
          </a:solidFill>
          <a:ln>
            <a:noFill/>
          </a:ln>
        </p:spPr>
        <p:txBody>
          <a:bodyPr anchorCtr="0" anchor="t" bIns="45700" lIns="91425" spcFirstLastPara="1" rIns="91425" wrap="square" tIns="45700">
            <a:noAutofit/>
          </a:bodyPr>
          <a:lstStyle/>
          <a:p>
            <a:pPr indent="0" lvl="0" marL="0" marR="0" rtl="0" algn="l">
              <a:lnSpc>
                <a:spcPct val="120000"/>
              </a:lnSpc>
              <a:spcBef>
                <a:spcPts val="0"/>
              </a:spcBef>
              <a:spcAft>
                <a:spcPts val="0"/>
              </a:spcAft>
              <a:buClr>
                <a:srgbClr val="AF7B51"/>
              </a:buClr>
              <a:buSzPts val="1244"/>
              <a:buFont typeface="Arial"/>
              <a:buNone/>
            </a:pPr>
            <a:r>
              <a:rPr b="1" lang="en" sz="1500">
                <a:solidFill>
                  <a:srgbClr val="008800"/>
                </a:solidFill>
              </a:rPr>
              <a:t>import</a:t>
            </a:r>
            <a:r>
              <a:rPr lang="en" sz="1500">
                <a:solidFill>
                  <a:srgbClr val="333333"/>
                </a:solidFill>
              </a:rPr>
              <a:t> </a:t>
            </a:r>
            <a:r>
              <a:rPr b="1" lang="en" sz="1500">
                <a:solidFill>
                  <a:srgbClr val="0E84B5"/>
                </a:solidFill>
              </a:rPr>
              <a:t>random</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While </a:t>
            </a:r>
            <a:r>
              <a:rPr lang="en" sz="1500">
                <a:solidFill>
                  <a:srgbClr val="007020"/>
                </a:solidFill>
              </a:rPr>
              <a:t>True</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user_guess = </a:t>
            </a:r>
            <a:r>
              <a:rPr lang="en" sz="1500">
                <a:solidFill>
                  <a:srgbClr val="007020"/>
                </a:solidFill>
              </a:rPr>
              <a:t>int</a:t>
            </a:r>
            <a:r>
              <a:rPr lang="en" sz="1500">
                <a:solidFill>
                  <a:srgbClr val="333333"/>
                </a:solidFill>
              </a:rPr>
              <a:t>(</a:t>
            </a:r>
            <a:r>
              <a:rPr lang="en" sz="1500">
                <a:solidFill>
                  <a:srgbClr val="007020"/>
                </a:solidFill>
              </a:rPr>
              <a:t>input</a:t>
            </a:r>
            <a:r>
              <a:rPr lang="en" sz="1500">
                <a:solidFill>
                  <a:srgbClr val="333333"/>
                </a:solidFill>
              </a:rPr>
              <a:t>(</a:t>
            </a:r>
            <a:r>
              <a:rPr lang="en" sz="1500">
                <a:solidFill>
                  <a:srgbClr val="333333"/>
                </a:solidFill>
                <a:highlight>
                  <a:srgbClr val="FFF0F0"/>
                </a:highlight>
              </a:rPr>
              <a:t>"Guess a number between 1 and 10: "</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randG = random.randint(</a:t>
            </a:r>
            <a:r>
              <a:rPr b="1" lang="en" sz="1500">
                <a:solidFill>
                  <a:srgbClr val="0000DD"/>
                </a:solidFill>
              </a:rPr>
              <a:t>1</a:t>
            </a:r>
            <a:r>
              <a:rPr lang="en" sz="1500">
                <a:solidFill>
                  <a:srgbClr val="333333"/>
                </a:solidFill>
              </a:rPr>
              <a:t>,</a:t>
            </a:r>
            <a:r>
              <a:rPr b="1" lang="en" sz="1500">
                <a:solidFill>
                  <a:srgbClr val="0000DD"/>
                </a:solidFill>
              </a:rPr>
              <a:t>10</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a:t>
            </a:r>
            <a:r>
              <a:rPr b="1" lang="en" sz="1500">
                <a:solidFill>
                  <a:srgbClr val="008800"/>
                </a:solidFill>
              </a:rPr>
              <a:t>if</a:t>
            </a:r>
            <a:r>
              <a:rPr lang="en" sz="1500">
                <a:solidFill>
                  <a:srgbClr val="333333"/>
                </a:solidFill>
              </a:rPr>
              <a:t> randG != user_guess:</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a:t>
            </a:r>
            <a:r>
              <a:rPr b="1" lang="en" sz="1500">
                <a:solidFill>
                  <a:srgbClr val="008800"/>
                </a:solidFill>
              </a:rPr>
              <a:t>print</a:t>
            </a:r>
            <a:r>
              <a:rPr lang="en" sz="1500">
                <a:solidFill>
                  <a:srgbClr val="333333"/>
                </a:solidFill>
              </a:rPr>
              <a:t>(</a:t>
            </a:r>
            <a:r>
              <a:rPr lang="en" sz="1500">
                <a:solidFill>
                  <a:srgbClr val="333333"/>
                </a:solidFill>
                <a:highlight>
                  <a:srgbClr val="FFF0F0"/>
                </a:highlight>
              </a:rPr>
              <a:t>"Wrong guess, the number is: {}"</a:t>
            </a:r>
            <a:r>
              <a:rPr lang="en" sz="1500">
                <a:solidFill>
                  <a:srgbClr val="333333"/>
                </a:solidFill>
              </a:rPr>
              <a:t>.format(randG))</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a:t>
            </a:r>
            <a:r>
              <a:rPr b="1" lang="en" sz="1500">
                <a:solidFill>
                  <a:srgbClr val="008800"/>
                </a:solidFill>
              </a:rPr>
              <a:t>else</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	</a:t>
            </a:r>
            <a:r>
              <a:rPr b="1" lang="en" sz="1500">
                <a:solidFill>
                  <a:srgbClr val="008800"/>
                </a:solidFill>
              </a:rPr>
              <a:t>print</a:t>
            </a:r>
            <a:r>
              <a:rPr lang="en" sz="1500">
                <a:solidFill>
                  <a:srgbClr val="333333"/>
                </a:solidFill>
              </a:rPr>
              <a:t>(</a:t>
            </a:r>
            <a:r>
              <a:rPr lang="en" sz="1500">
                <a:solidFill>
                  <a:srgbClr val="333333"/>
                </a:solidFill>
                <a:highlight>
                  <a:srgbClr val="FFF0F0"/>
                </a:highlight>
              </a:rPr>
              <a:t>"Congrats, you guessed the number!"</a:t>
            </a: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Guess a number between </a:t>
            </a:r>
            <a:r>
              <a:rPr b="1" lang="en" sz="1500">
                <a:solidFill>
                  <a:srgbClr val="0000DD"/>
                </a:solidFill>
              </a:rPr>
              <a:t>1</a:t>
            </a:r>
            <a:r>
              <a:rPr lang="en" sz="1500">
                <a:solidFill>
                  <a:srgbClr val="333333"/>
                </a:solidFill>
              </a:rPr>
              <a:t> </a:t>
            </a:r>
            <a:r>
              <a:rPr b="1" lang="en" sz="1500"/>
              <a:t>and</a:t>
            </a:r>
            <a:r>
              <a:rPr lang="en" sz="1500">
                <a:solidFill>
                  <a:srgbClr val="333333"/>
                </a:solidFill>
              </a:rPr>
              <a:t> </a:t>
            </a:r>
            <a:r>
              <a:rPr b="1" lang="en" sz="1500">
                <a:solidFill>
                  <a:srgbClr val="0000DD"/>
                </a:solidFill>
              </a:rPr>
              <a:t>10</a:t>
            </a:r>
            <a:r>
              <a:rPr lang="en" sz="1500">
                <a:solidFill>
                  <a:srgbClr val="333333"/>
                </a:solidFill>
              </a:rPr>
              <a:t>: </a:t>
            </a:r>
            <a:r>
              <a:rPr b="1" lang="en" sz="1500">
                <a:solidFill>
                  <a:srgbClr val="0000DD"/>
                </a:solidFill>
              </a:rPr>
              <a:t>5</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Wrong guess, the number </a:t>
            </a:r>
            <a:r>
              <a:rPr b="1" lang="en" sz="1500"/>
              <a:t>is</a:t>
            </a:r>
            <a:r>
              <a:rPr lang="en" sz="1500">
                <a:solidFill>
                  <a:srgbClr val="333333"/>
                </a:solidFill>
              </a:rPr>
              <a:t>: </a:t>
            </a:r>
            <a:r>
              <a:rPr b="1" lang="en" sz="1500">
                <a:solidFill>
                  <a:srgbClr val="0000DD"/>
                </a:solidFill>
              </a:rPr>
              <a:t>9</a:t>
            </a:r>
            <a:endParaRPr sz="1500">
              <a:solidFill>
                <a:srgbClr val="333333"/>
              </a:solidFill>
            </a:endParaRPr>
          </a:p>
          <a:p>
            <a:pPr indent="0" lvl="0" marL="0" marR="0" rtl="0" algn="l">
              <a:lnSpc>
                <a:spcPct val="120000"/>
              </a:lnSpc>
              <a:spcBef>
                <a:spcPts val="0"/>
              </a:spcBef>
              <a:spcAft>
                <a:spcPts val="0"/>
              </a:spcAft>
              <a:buClr>
                <a:srgbClr val="AF7B51"/>
              </a:buClr>
              <a:buSzPts val="1244"/>
              <a:buFont typeface="Arial"/>
              <a:buNone/>
            </a:pPr>
            <a:r>
              <a:rPr lang="en" sz="1500">
                <a:solidFill>
                  <a:srgbClr val="333333"/>
                </a:solidFill>
              </a:rPr>
              <a:t>Guess a number between </a:t>
            </a:r>
            <a:r>
              <a:rPr b="1" lang="en" sz="1500">
                <a:solidFill>
                  <a:srgbClr val="0000DD"/>
                </a:solidFill>
              </a:rPr>
              <a:t>1</a:t>
            </a:r>
            <a:r>
              <a:rPr lang="en" sz="1500">
                <a:solidFill>
                  <a:srgbClr val="333333"/>
                </a:solidFill>
              </a:rPr>
              <a:t> </a:t>
            </a:r>
            <a:r>
              <a:rPr b="1" lang="en" sz="1500"/>
              <a:t>and</a:t>
            </a:r>
            <a:r>
              <a:rPr lang="en" sz="1500">
                <a:solidFill>
                  <a:srgbClr val="333333"/>
                </a:solidFill>
              </a:rPr>
              <a:t> </a:t>
            </a:r>
            <a:r>
              <a:rPr b="1" lang="en" sz="1500">
                <a:solidFill>
                  <a:srgbClr val="0000DD"/>
                </a:solidFill>
              </a:rPr>
              <a:t>10</a:t>
            </a:r>
            <a:r>
              <a:rPr lang="en" sz="1500">
                <a:solidFill>
                  <a:srgbClr val="333333"/>
                </a:solidFill>
              </a:rPr>
              <a:t>: </a:t>
            </a:r>
            <a:r>
              <a:rPr b="1" lang="en" sz="1500">
                <a:solidFill>
                  <a:srgbClr val="0000DD"/>
                </a:solidFill>
              </a:rPr>
              <a:t>4</a:t>
            </a:r>
            <a:endParaRPr sz="1500">
              <a:solidFill>
                <a:srgbClr val="333333"/>
              </a:solidFill>
            </a:endParaRPr>
          </a:p>
          <a:p>
            <a:pPr indent="0" lvl="0" marL="0" rtl="0" algn="l">
              <a:lnSpc>
                <a:spcPct val="110795"/>
              </a:lnSpc>
              <a:spcBef>
                <a:spcPts val="0"/>
              </a:spcBef>
              <a:spcAft>
                <a:spcPts val="0"/>
              </a:spcAft>
              <a:buNone/>
            </a:pPr>
            <a:r>
              <a:rPr lang="en" sz="1500">
                <a:solidFill>
                  <a:srgbClr val="333333"/>
                </a:solidFill>
              </a:rPr>
              <a:t>Congrats, you guessed the number</a:t>
            </a:r>
            <a:r>
              <a:rPr lang="en" sz="1500">
                <a:solidFill>
                  <a:srgbClr val="FF0000"/>
                </a:solidFill>
                <a:highlight>
                  <a:srgbClr val="FFAAAA"/>
                </a:highlight>
              </a:rPr>
              <a:t>!</a:t>
            </a:r>
            <a:endParaRPr sz="1500">
              <a:solidFill>
                <a:srgbClr val="CC7832"/>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68"/>
          <p:cNvSpPr txBox="1"/>
          <p:nvPr/>
        </p:nvSpPr>
        <p:spPr>
          <a:xfrm>
            <a:off x="633500" y="323957"/>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Parsing</a:t>
            </a:r>
            <a:endParaRPr sz="2200">
              <a:solidFill>
                <a:srgbClr val="00B0B4"/>
              </a:solidFill>
            </a:endParaRPr>
          </a:p>
        </p:txBody>
      </p:sp>
      <p:grpSp>
        <p:nvGrpSpPr>
          <p:cNvPr id="580" name="Google Shape;580;p68"/>
          <p:cNvGrpSpPr/>
          <p:nvPr/>
        </p:nvGrpSpPr>
        <p:grpSpPr>
          <a:xfrm>
            <a:off x="8917792" y="4725674"/>
            <a:ext cx="226200" cy="226200"/>
            <a:chOff x="5622254" y="2690218"/>
            <a:chExt cx="226200" cy="226200"/>
          </a:xfrm>
        </p:grpSpPr>
        <p:sp>
          <p:nvSpPr>
            <p:cNvPr id="581" name="Google Shape;581;p68"/>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82" name="Google Shape;582;p68"/>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83" name="Google Shape;583;p68"/>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84" name="Google Shape;584;p68"/>
          <p:cNvSpPr txBox="1"/>
          <p:nvPr/>
        </p:nvSpPr>
        <p:spPr>
          <a:xfrm>
            <a:off x="1116156" y="1025200"/>
            <a:ext cx="7112400" cy="26106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AF7B51"/>
              </a:buClr>
              <a:buSzPts val="1600"/>
              <a:buFont typeface="Arial"/>
              <a:buNone/>
            </a:pPr>
            <a:r>
              <a:rPr b="1" lang="en" sz="1800">
                <a:solidFill>
                  <a:srgbClr val="008800"/>
                </a:solidFill>
              </a:rPr>
              <a:t>with</a:t>
            </a:r>
            <a:r>
              <a:rPr lang="en" sz="1800">
                <a:solidFill>
                  <a:srgbClr val="333333"/>
                </a:solidFill>
              </a:rPr>
              <a:t> </a:t>
            </a:r>
            <a:r>
              <a:rPr lang="en" sz="1800">
                <a:solidFill>
                  <a:srgbClr val="007020"/>
                </a:solidFill>
              </a:rPr>
              <a:t>open</a:t>
            </a:r>
            <a:r>
              <a:rPr lang="en" sz="1800">
                <a:solidFill>
                  <a:srgbClr val="333333"/>
                </a:solidFill>
              </a:rPr>
              <a:t>(</a:t>
            </a:r>
            <a:r>
              <a:rPr lang="en" sz="1800">
                <a:solidFill>
                  <a:srgbClr val="333333"/>
                </a:solidFill>
                <a:highlight>
                  <a:srgbClr val="FFF0F0"/>
                </a:highlight>
              </a:rPr>
              <a:t>"log.txt"</a:t>
            </a:r>
            <a:r>
              <a:rPr lang="en" sz="1800">
                <a:solidFill>
                  <a:srgbClr val="333333"/>
                </a:solidFill>
              </a:rPr>
              <a:t>,</a:t>
            </a:r>
            <a:r>
              <a:rPr lang="en" sz="1800">
                <a:solidFill>
                  <a:srgbClr val="333333"/>
                </a:solidFill>
                <a:highlight>
                  <a:srgbClr val="FFF0F0"/>
                </a:highlight>
              </a:rPr>
              <a:t>"r"</a:t>
            </a:r>
            <a:r>
              <a:rPr lang="en" sz="1800">
                <a:solidFill>
                  <a:srgbClr val="333333"/>
                </a:solidFill>
              </a:rPr>
              <a:t>) </a:t>
            </a:r>
            <a:r>
              <a:rPr b="1" lang="en" sz="1800">
                <a:solidFill>
                  <a:srgbClr val="008800"/>
                </a:solidFill>
              </a:rPr>
              <a:t>as</a:t>
            </a:r>
            <a:r>
              <a:rPr lang="en" sz="1800">
                <a:solidFill>
                  <a:srgbClr val="333333"/>
                </a:solidFill>
              </a:rPr>
              <a:t> </a:t>
            </a:r>
            <a:r>
              <a:rPr lang="en" sz="1800">
                <a:solidFill>
                  <a:srgbClr val="007020"/>
                </a:solidFill>
              </a:rPr>
              <a:t>file</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  </a:t>
            </a:r>
            <a:r>
              <a:rPr b="1" lang="en" sz="1800">
                <a:solidFill>
                  <a:srgbClr val="008800"/>
                </a:solidFill>
              </a:rPr>
              <a:t>for</a:t>
            </a:r>
            <a:r>
              <a:rPr lang="en" sz="1800">
                <a:solidFill>
                  <a:srgbClr val="333333"/>
                </a:solidFill>
              </a:rPr>
              <a:t> line </a:t>
            </a:r>
            <a:r>
              <a:rPr b="1" lang="en" sz="1800"/>
              <a:t>in</a:t>
            </a:r>
            <a:r>
              <a:rPr lang="en" sz="1800">
                <a:solidFill>
                  <a:srgbClr val="333333"/>
                </a:solidFill>
              </a:rPr>
              <a:t> </a:t>
            </a:r>
            <a:r>
              <a:rPr lang="en" sz="1800">
                <a:solidFill>
                  <a:srgbClr val="007020"/>
                </a:solidFill>
              </a:rPr>
              <a:t>file</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     </a:t>
            </a:r>
            <a:r>
              <a:rPr b="1" lang="en" sz="1800">
                <a:solidFill>
                  <a:srgbClr val="008800"/>
                </a:solidFill>
              </a:rPr>
              <a:t>if</a:t>
            </a:r>
            <a:r>
              <a:rPr lang="en" sz="1800">
                <a:solidFill>
                  <a:srgbClr val="333333"/>
                </a:solidFill>
              </a:rPr>
              <a:t> </a:t>
            </a:r>
            <a:r>
              <a:rPr lang="en" sz="1800">
                <a:solidFill>
                  <a:srgbClr val="333333"/>
                </a:solidFill>
                <a:highlight>
                  <a:srgbClr val="FFF0F0"/>
                </a:highlight>
              </a:rPr>
              <a:t>"ftp"</a:t>
            </a:r>
            <a:r>
              <a:rPr lang="en" sz="1800">
                <a:solidFill>
                  <a:srgbClr val="333333"/>
                </a:solidFill>
              </a:rPr>
              <a:t> </a:t>
            </a:r>
            <a:r>
              <a:rPr b="1" lang="en" sz="1800"/>
              <a:t>in</a:t>
            </a:r>
            <a:r>
              <a:rPr lang="en" sz="1800">
                <a:solidFill>
                  <a:srgbClr val="333333"/>
                </a:solidFill>
              </a:rPr>
              <a:t> line:</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       parsed = line.split(</a:t>
            </a:r>
            <a:r>
              <a:rPr lang="en" sz="1800">
                <a:solidFill>
                  <a:srgbClr val="333333"/>
                </a:solidFill>
                <a:highlight>
                  <a:srgbClr val="FFF0F0"/>
                </a:highlight>
              </a:rPr>
              <a:t>" "</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       </a:t>
            </a:r>
            <a:r>
              <a:rPr b="1" lang="en" sz="1800">
                <a:solidFill>
                  <a:srgbClr val="008800"/>
                </a:solidFill>
              </a:rPr>
              <a:t>print</a:t>
            </a:r>
            <a:r>
              <a:rPr lang="en" sz="1800">
                <a:solidFill>
                  <a:srgbClr val="333333"/>
                </a:solidFill>
              </a:rPr>
              <a:t>(</a:t>
            </a:r>
            <a:r>
              <a:rPr lang="en" sz="1800">
                <a:solidFill>
                  <a:srgbClr val="333333"/>
                </a:solidFill>
                <a:highlight>
                  <a:srgbClr val="FFF0F0"/>
                </a:highlight>
              </a:rPr>
              <a:t>"Date:{}, OS:{}"</a:t>
            </a:r>
            <a:r>
              <a:rPr lang="en" sz="1800">
                <a:solidFill>
                  <a:srgbClr val="333333"/>
                </a:solidFill>
              </a:rPr>
              <a:t>.format(parsed[</a:t>
            </a:r>
            <a:r>
              <a:rPr b="1" lang="en" sz="1800">
                <a:solidFill>
                  <a:srgbClr val="0000DD"/>
                </a:solidFill>
              </a:rPr>
              <a:t>0</a:t>
            </a:r>
            <a:r>
              <a:rPr lang="en" sz="1800">
                <a:solidFill>
                  <a:srgbClr val="333333"/>
                </a:solidFill>
              </a:rPr>
              <a:t>],parsed[</a:t>
            </a:r>
            <a:r>
              <a:rPr b="1" lang="en" sz="1800">
                <a:solidFill>
                  <a:srgbClr val="0000DD"/>
                </a:solidFill>
              </a:rPr>
              <a:t>1</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1600"/>
              <a:buFont typeface="Arial"/>
              <a:buNone/>
            </a:pPr>
            <a:r>
              <a:rPr lang="en" sz="1800">
                <a:solidFill>
                  <a:srgbClr val="333333"/>
                </a:solidFill>
              </a:rPr>
              <a:t>Date: </a:t>
            </a:r>
            <a:r>
              <a:rPr b="1" lang="en" sz="1800">
                <a:solidFill>
                  <a:srgbClr val="4400EE"/>
                </a:solidFill>
              </a:rPr>
              <a:t>01</a:t>
            </a:r>
            <a:r>
              <a:rPr lang="en" sz="1800">
                <a:solidFill>
                  <a:srgbClr val="333333"/>
                </a:solidFill>
              </a:rPr>
              <a:t>/</a:t>
            </a:r>
            <a:r>
              <a:rPr b="1" lang="en" sz="1800">
                <a:solidFill>
                  <a:srgbClr val="4400EE"/>
                </a:solidFill>
              </a:rPr>
              <a:t>01</a:t>
            </a:r>
            <a:r>
              <a:rPr lang="en" sz="1800">
                <a:solidFill>
                  <a:srgbClr val="333333"/>
                </a:solidFill>
              </a:rPr>
              <a:t>/</a:t>
            </a:r>
            <a:r>
              <a:rPr b="1" lang="en" sz="1800">
                <a:solidFill>
                  <a:srgbClr val="0000DD"/>
                </a:solidFill>
              </a:rPr>
              <a:t>22</a:t>
            </a:r>
            <a:r>
              <a:rPr lang="en" sz="1800">
                <a:solidFill>
                  <a:srgbClr val="333333"/>
                </a:solidFill>
              </a:rPr>
              <a:t>, OS: macOS</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Date: </a:t>
            </a:r>
            <a:r>
              <a:rPr b="1" lang="en" sz="1800">
                <a:solidFill>
                  <a:srgbClr val="4400EE"/>
                </a:solidFill>
              </a:rPr>
              <a:t>01</a:t>
            </a:r>
            <a:r>
              <a:rPr lang="en" sz="1800">
                <a:solidFill>
                  <a:srgbClr val="333333"/>
                </a:solidFill>
              </a:rPr>
              <a:t>/</a:t>
            </a:r>
            <a:r>
              <a:rPr b="1" lang="en" sz="1800">
                <a:solidFill>
                  <a:srgbClr val="4400EE"/>
                </a:solidFill>
              </a:rPr>
              <a:t>01</a:t>
            </a:r>
            <a:r>
              <a:rPr lang="en" sz="1800">
                <a:solidFill>
                  <a:srgbClr val="333333"/>
                </a:solidFill>
              </a:rPr>
              <a:t>/</a:t>
            </a:r>
            <a:r>
              <a:rPr b="1" lang="en" sz="1800">
                <a:solidFill>
                  <a:srgbClr val="0000DD"/>
                </a:solidFill>
              </a:rPr>
              <a:t>22</a:t>
            </a:r>
            <a:r>
              <a:rPr lang="en" sz="1800">
                <a:solidFill>
                  <a:srgbClr val="333333"/>
                </a:solidFill>
              </a:rPr>
              <a:t>, OS: win1</a:t>
            </a:r>
            <a:r>
              <a:rPr lang="en" sz="1800">
                <a:solidFill>
                  <a:srgbClr val="333333"/>
                </a:solidFill>
              </a:rPr>
              <a:t>0</a:t>
            </a:r>
            <a:endParaRPr sz="1800">
              <a:solidFill>
                <a:srgbClr val="CC7832"/>
              </a:solidFill>
              <a:latin typeface="Consolas"/>
              <a:ea typeface="Consolas"/>
              <a:cs typeface="Consolas"/>
              <a:sym typeface="Consolas"/>
            </a:endParaRPr>
          </a:p>
        </p:txBody>
      </p:sp>
      <p:sp>
        <p:nvSpPr>
          <p:cNvPr id="585" name="Google Shape;585;p68"/>
          <p:cNvSpPr txBox="1"/>
          <p:nvPr/>
        </p:nvSpPr>
        <p:spPr>
          <a:xfrm>
            <a:off x="1743620" y="3687923"/>
            <a:ext cx="5523000" cy="1490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003399"/>
              </a:buClr>
              <a:buSzPts val="2000"/>
              <a:buFont typeface="Noto Sans Symbols"/>
              <a:buNone/>
            </a:pPr>
            <a:r>
              <a:rPr b="1" lang="en" sz="2000">
                <a:solidFill>
                  <a:srgbClr val="0C0C0C"/>
                </a:solidFill>
                <a:latin typeface="Arial"/>
                <a:ea typeface="Arial"/>
                <a:cs typeface="Arial"/>
                <a:sym typeface="Arial"/>
              </a:rPr>
              <a:t>Source File:</a:t>
            </a:r>
            <a:endParaRPr b="1" sz="2400">
              <a:solidFill>
                <a:srgbClr val="0C0C0C"/>
              </a:solidFill>
              <a:latin typeface="Arial"/>
              <a:ea typeface="Arial"/>
              <a:cs typeface="Arial"/>
              <a:sym typeface="Arial"/>
            </a:endParaRPr>
          </a:p>
          <a:p>
            <a:pPr indent="0" lvl="0" marL="0" marR="0" rtl="0" algn="l">
              <a:spcBef>
                <a:spcPts val="400"/>
              </a:spcBef>
              <a:spcAft>
                <a:spcPts val="0"/>
              </a:spcAft>
              <a:buClr>
                <a:srgbClr val="003399"/>
              </a:buClr>
              <a:buSzPts val="2000"/>
              <a:buFont typeface="Noto Sans Symbols"/>
              <a:buNone/>
            </a:pPr>
            <a:r>
              <a:rPr b="1" lang="en" sz="2000">
                <a:solidFill>
                  <a:srgbClr val="0C0C0C"/>
                </a:solidFill>
                <a:latin typeface="Arial"/>
                <a:ea typeface="Arial"/>
                <a:cs typeface="Arial"/>
                <a:sym typeface="Arial"/>
              </a:rPr>
              <a:t>01/01/22, macOS, 192.168.88.2, TCP, 22</a:t>
            </a:r>
            <a:endParaRPr/>
          </a:p>
          <a:p>
            <a:pPr indent="-180975" lvl="0" marL="180975" marR="0" rtl="0" algn="l">
              <a:spcBef>
                <a:spcPts val="400"/>
              </a:spcBef>
              <a:spcAft>
                <a:spcPts val="0"/>
              </a:spcAft>
              <a:buClr>
                <a:srgbClr val="003399"/>
              </a:buClr>
              <a:buSzPts val="2000"/>
              <a:buFont typeface="Noto Sans Symbols"/>
              <a:buNone/>
            </a:pPr>
            <a:r>
              <a:rPr b="1" lang="en" sz="2000">
                <a:solidFill>
                  <a:srgbClr val="0C0C0C"/>
                </a:solidFill>
                <a:latin typeface="Arial"/>
                <a:ea typeface="Arial"/>
                <a:cs typeface="Arial"/>
                <a:sym typeface="Arial"/>
              </a:rPr>
              <a:t>01/01/22, win10, 192.168.88.2, TCP, 22</a:t>
            </a:r>
            <a:endParaRPr sz="2000">
              <a:solidFill>
                <a:srgbClr val="0C0C0C"/>
              </a:solidFill>
              <a:latin typeface="Arial"/>
              <a:ea typeface="Arial"/>
              <a:cs typeface="Arial"/>
              <a:sym typeface="Arial"/>
            </a:endParaRPr>
          </a:p>
          <a:p>
            <a:pPr indent="0" lvl="0" marL="0" marR="0" rtl="0" algn="l">
              <a:spcBef>
                <a:spcPts val="400"/>
              </a:spcBef>
              <a:spcAft>
                <a:spcPts val="0"/>
              </a:spcAft>
              <a:buClr>
                <a:srgbClr val="003399"/>
              </a:buClr>
              <a:buSzPts val="2000"/>
              <a:buFont typeface="Noto Sans Symbols"/>
              <a:buNone/>
            </a:pPr>
            <a:r>
              <a:t/>
            </a:r>
            <a:endParaRPr b="1" sz="2000">
              <a:solidFill>
                <a:srgbClr val="0C0C0C"/>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9"/>
          <p:cNvSpPr txBox="1"/>
          <p:nvPr/>
        </p:nvSpPr>
        <p:spPr>
          <a:xfrm>
            <a:off x="656000" y="31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6: Parsing Firewall Logs</a:t>
            </a:r>
            <a:endParaRPr sz="2200">
              <a:solidFill>
                <a:srgbClr val="00B0B4"/>
              </a:solidFill>
            </a:endParaRPr>
          </a:p>
        </p:txBody>
      </p:sp>
      <p:grpSp>
        <p:nvGrpSpPr>
          <p:cNvPr id="591" name="Google Shape;591;p69"/>
          <p:cNvGrpSpPr/>
          <p:nvPr/>
        </p:nvGrpSpPr>
        <p:grpSpPr>
          <a:xfrm>
            <a:off x="8940292" y="4717699"/>
            <a:ext cx="226200" cy="226200"/>
            <a:chOff x="5622254" y="2690218"/>
            <a:chExt cx="226200" cy="226200"/>
          </a:xfrm>
        </p:grpSpPr>
        <p:sp>
          <p:nvSpPr>
            <p:cNvPr id="592" name="Google Shape;592;p69"/>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593" name="Google Shape;593;p69"/>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94" name="Google Shape;594;p69"/>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595" name="Google Shape;595;p69"/>
          <p:cNvSpPr txBox="1"/>
          <p:nvPr/>
        </p:nvSpPr>
        <p:spPr>
          <a:xfrm>
            <a:off x="205109" y="3340313"/>
            <a:ext cx="9827100" cy="1490100"/>
          </a:xfrm>
          <a:prstGeom prst="rect">
            <a:avLst/>
          </a:prstGeom>
          <a:noFill/>
          <a:ln>
            <a:noFill/>
          </a:ln>
        </p:spPr>
        <p:txBody>
          <a:bodyPr anchorCtr="0" anchor="t" bIns="45700" lIns="91425" spcFirstLastPara="1" rIns="91425" wrap="square" tIns="45700">
            <a:noAutofit/>
          </a:bodyPr>
          <a:lstStyle/>
          <a:p>
            <a:pPr indent="-180975" lvl="0" marL="180975" marR="0" rtl="0" algn="l">
              <a:spcBef>
                <a:spcPts val="360"/>
              </a:spcBef>
              <a:spcAft>
                <a:spcPts val="0"/>
              </a:spcAft>
              <a:buClr>
                <a:srgbClr val="003399"/>
              </a:buClr>
              <a:buSzPts val="1800"/>
              <a:buFont typeface="Noto Sans Symbols"/>
              <a:buNone/>
            </a:pPr>
            <a:r>
              <a:t/>
            </a:r>
            <a:endParaRPr b="1" sz="2000">
              <a:solidFill>
                <a:srgbClr val="0C0C0C"/>
              </a:solidFill>
              <a:latin typeface="Arial"/>
              <a:ea typeface="Arial"/>
              <a:cs typeface="Arial"/>
              <a:sym typeface="Arial"/>
            </a:endParaRPr>
          </a:p>
        </p:txBody>
      </p:sp>
      <p:sp>
        <p:nvSpPr>
          <p:cNvPr id="596" name="Google Shape;596;p69"/>
          <p:cNvSpPr txBox="1"/>
          <p:nvPr/>
        </p:nvSpPr>
        <p:spPr>
          <a:xfrm>
            <a:off x="205100" y="960550"/>
            <a:ext cx="10056300" cy="30477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lang="en" sz="2400">
                <a:solidFill>
                  <a:srgbClr val="0D0D0D"/>
                </a:solidFill>
              </a:rPr>
              <a:t>1. Parse the “Lab 6: Log File.txt?” file (</a:t>
            </a:r>
            <a:r>
              <a:rPr lang="en" sz="2400" u="sng">
                <a:solidFill>
                  <a:schemeClr val="hlink"/>
                </a:solidFill>
                <a:hlinkClick r:id="rId3"/>
              </a:rPr>
              <a:t>Labs Github Folder</a:t>
            </a:r>
            <a:r>
              <a:rPr lang="en" sz="2400">
                <a:solidFill>
                  <a:srgbClr val="0D0D0D"/>
                </a:solidFill>
              </a:rPr>
              <a:t>)</a:t>
            </a:r>
            <a:endParaRPr sz="2400">
              <a:solidFill>
                <a:srgbClr val="0D0D0D"/>
              </a:solidFill>
            </a:endParaRPr>
          </a:p>
          <a:p>
            <a:pPr indent="0" lvl="0" marL="0" rtl="0" algn="l">
              <a:spcBef>
                <a:spcPts val="0"/>
              </a:spcBef>
              <a:spcAft>
                <a:spcPts val="0"/>
              </a:spcAft>
              <a:buNone/>
            </a:pPr>
            <a:r>
              <a:t/>
            </a:r>
            <a:endParaRPr sz="2400">
              <a:solidFill>
                <a:srgbClr val="0D0D0D"/>
              </a:solidFill>
            </a:endParaRPr>
          </a:p>
          <a:p>
            <a:pPr indent="0" lvl="0" marL="0" rtl="0" algn="l">
              <a:spcBef>
                <a:spcPts val="0"/>
              </a:spcBef>
              <a:spcAft>
                <a:spcPts val="0"/>
              </a:spcAft>
              <a:buNone/>
            </a:pPr>
            <a:r>
              <a:rPr lang="en" sz="2400">
                <a:solidFill>
                  <a:srgbClr val="0D0D0D"/>
                </a:solidFill>
              </a:rPr>
              <a:t>2. Print each data field with a description example:</a:t>
            </a:r>
            <a:endParaRPr sz="2400">
              <a:solidFill>
                <a:srgbClr val="0D0D0D"/>
              </a:solidFill>
            </a:endParaRPr>
          </a:p>
          <a:p>
            <a:pPr indent="457200" lvl="0" marL="457200" rtl="0" algn="l">
              <a:spcBef>
                <a:spcPts val="0"/>
              </a:spcBef>
              <a:spcAft>
                <a:spcPts val="0"/>
              </a:spcAft>
              <a:buNone/>
            </a:pPr>
            <a:r>
              <a:rPr lang="en" sz="2400">
                <a:solidFill>
                  <a:srgbClr val="0D0D0D"/>
                </a:solidFill>
              </a:rPr>
              <a:t>     Source IP: 192.168.1.1</a:t>
            </a:r>
            <a:endParaRPr sz="2400">
              <a:solidFill>
                <a:srgbClr val="0D0D0D"/>
              </a:solidFill>
            </a:endParaRPr>
          </a:p>
          <a:p>
            <a:pPr indent="0" lvl="0" marL="1371600" rtl="0" algn="l">
              <a:spcBef>
                <a:spcPts val="0"/>
              </a:spcBef>
              <a:spcAft>
                <a:spcPts val="0"/>
              </a:spcAft>
              <a:buNone/>
            </a:pPr>
            <a:r>
              <a:rPr lang="en" sz="2400">
                <a:solidFill>
                  <a:srgbClr val="0D0D0D"/>
                </a:solidFill>
              </a:rPr>
              <a:t>Action: Deny​</a:t>
            </a:r>
            <a:endParaRPr sz="2400">
              <a:solidFill>
                <a:srgbClr val="0D0D0D"/>
              </a:solidFill>
            </a:endParaRPr>
          </a:p>
          <a:p>
            <a:pPr indent="0" lvl="0" marL="0" rtl="0" algn="l">
              <a:spcBef>
                <a:spcPts val="0"/>
              </a:spcBef>
              <a:spcAft>
                <a:spcPts val="0"/>
              </a:spcAft>
              <a:buNone/>
            </a:pPr>
            <a:r>
              <a:t/>
            </a:r>
            <a:endParaRPr sz="2400">
              <a:solidFill>
                <a:srgbClr val="0D0D0D"/>
              </a:solidFill>
            </a:endParaRPr>
          </a:p>
          <a:p>
            <a:pPr indent="0" lvl="0" marL="0" rtl="0" algn="l">
              <a:spcBef>
                <a:spcPts val="0"/>
              </a:spcBef>
              <a:spcAft>
                <a:spcPts val="0"/>
              </a:spcAft>
              <a:buNone/>
            </a:pPr>
            <a:r>
              <a:rPr lang="en" sz="2400">
                <a:solidFill>
                  <a:srgbClr val="0D0D0D"/>
                </a:solidFill>
              </a:rPr>
              <a:t>3. Bonus: How many SSH destination sites were blocked</a:t>
            </a:r>
            <a:endParaRPr sz="2400">
              <a:solidFill>
                <a:srgbClr val="0D0D0D"/>
              </a:solidFill>
            </a:endParaRPr>
          </a:p>
          <a:p>
            <a:pPr indent="0" lvl="0" marL="0" marR="0" rtl="0" algn="l">
              <a:spcBef>
                <a:spcPts val="0"/>
              </a:spcBef>
              <a:spcAft>
                <a:spcPts val="0"/>
              </a:spcAft>
              <a:buNone/>
            </a:pPr>
            <a:r>
              <a:t/>
            </a:r>
            <a:endParaRPr sz="2400">
              <a:solidFill>
                <a:srgbClr val="0D0D0D"/>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0"/>
          <p:cNvSpPr txBox="1"/>
          <p:nvPr/>
        </p:nvSpPr>
        <p:spPr>
          <a:xfrm>
            <a:off x="656000" y="31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6: Parsing Firewall Logs</a:t>
            </a:r>
            <a:endParaRPr sz="2200">
              <a:solidFill>
                <a:srgbClr val="00B0B4"/>
              </a:solidFill>
            </a:endParaRPr>
          </a:p>
        </p:txBody>
      </p:sp>
      <p:grpSp>
        <p:nvGrpSpPr>
          <p:cNvPr id="602" name="Google Shape;602;p70"/>
          <p:cNvGrpSpPr/>
          <p:nvPr/>
        </p:nvGrpSpPr>
        <p:grpSpPr>
          <a:xfrm>
            <a:off x="8940292" y="4717699"/>
            <a:ext cx="226200" cy="226200"/>
            <a:chOff x="5622254" y="2690218"/>
            <a:chExt cx="226200" cy="226200"/>
          </a:xfrm>
        </p:grpSpPr>
        <p:sp>
          <p:nvSpPr>
            <p:cNvPr id="603" name="Google Shape;603;p70"/>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604" name="Google Shape;604;p70"/>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05" name="Google Shape;605;p70"/>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06" name="Google Shape;606;p70"/>
          <p:cNvSpPr txBox="1"/>
          <p:nvPr/>
        </p:nvSpPr>
        <p:spPr>
          <a:xfrm>
            <a:off x="205109" y="3340313"/>
            <a:ext cx="9827100" cy="1490100"/>
          </a:xfrm>
          <a:prstGeom prst="rect">
            <a:avLst/>
          </a:prstGeom>
          <a:noFill/>
          <a:ln>
            <a:noFill/>
          </a:ln>
        </p:spPr>
        <p:txBody>
          <a:bodyPr anchorCtr="0" anchor="t" bIns="45700" lIns="91425" spcFirstLastPara="1" rIns="91425" wrap="square" tIns="45700">
            <a:noAutofit/>
          </a:bodyPr>
          <a:lstStyle/>
          <a:p>
            <a:pPr indent="-180975" lvl="0" marL="180975" marR="0" rtl="0" algn="l">
              <a:spcBef>
                <a:spcPts val="360"/>
              </a:spcBef>
              <a:spcAft>
                <a:spcPts val="0"/>
              </a:spcAft>
              <a:buClr>
                <a:srgbClr val="003399"/>
              </a:buClr>
              <a:buSzPts val="1800"/>
              <a:buFont typeface="Noto Sans Symbols"/>
              <a:buNone/>
            </a:pPr>
            <a:r>
              <a:t/>
            </a:r>
            <a:endParaRPr b="1" sz="2000">
              <a:solidFill>
                <a:srgbClr val="0C0C0C"/>
              </a:solidFill>
              <a:latin typeface="Arial"/>
              <a:ea typeface="Arial"/>
              <a:cs typeface="Arial"/>
              <a:sym typeface="Arial"/>
            </a:endParaRPr>
          </a:p>
        </p:txBody>
      </p:sp>
      <p:sp>
        <p:nvSpPr>
          <p:cNvPr id="607" name="Google Shape;607;p70"/>
          <p:cNvSpPr txBox="1"/>
          <p:nvPr/>
        </p:nvSpPr>
        <p:spPr>
          <a:xfrm>
            <a:off x="704375" y="1464800"/>
            <a:ext cx="7980300" cy="2724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900">
                <a:solidFill>
                  <a:srgbClr val="0D0D0D"/>
                </a:solidFill>
              </a:rPr>
              <a:t>Timestamp: 2024-01-29 15:32:36</a:t>
            </a:r>
            <a:endParaRPr b="1" sz="1900">
              <a:solidFill>
                <a:srgbClr val="0D0D0D"/>
              </a:solidFill>
            </a:endParaRPr>
          </a:p>
          <a:p>
            <a:pPr indent="0" lvl="0" marL="0" rtl="0" algn="l">
              <a:spcBef>
                <a:spcPts val="0"/>
              </a:spcBef>
              <a:spcAft>
                <a:spcPts val="0"/>
              </a:spcAft>
              <a:buNone/>
            </a:pPr>
            <a:r>
              <a:rPr b="1" lang="en" sz="1900">
                <a:solidFill>
                  <a:srgbClr val="0D0D0D"/>
                </a:solidFill>
              </a:rPr>
              <a:t>Source IP: 10.0.0.15</a:t>
            </a:r>
            <a:endParaRPr b="1" sz="1900">
              <a:solidFill>
                <a:srgbClr val="0D0D0D"/>
              </a:solidFill>
            </a:endParaRPr>
          </a:p>
          <a:p>
            <a:pPr indent="0" lvl="0" marL="0" rtl="0" algn="l">
              <a:spcBef>
                <a:spcPts val="0"/>
              </a:spcBef>
              <a:spcAft>
                <a:spcPts val="0"/>
              </a:spcAft>
              <a:buNone/>
            </a:pPr>
            <a:r>
              <a:rPr b="1" lang="en" sz="1900">
                <a:solidFill>
                  <a:srgbClr val="0D0D0D"/>
                </a:solidFill>
              </a:rPr>
              <a:t>Zone: INTERNAL</a:t>
            </a:r>
            <a:endParaRPr b="1" sz="1900">
              <a:solidFill>
                <a:srgbClr val="0D0D0D"/>
              </a:solidFill>
            </a:endParaRPr>
          </a:p>
          <a:p>
            <a:pPr indent="0" lvl="0" marL="0" rtl="0" algn="l">
              <a:spcBef>
                <a:spcPts val="0"/>
              </a:spcBef>
              <a:spcAft>
                <a:spcPts val="0"/>
              </a:spcAft>
              <a:buNone/>
            </a:pPr>
            <a:r>
              <a:rPr b="1" lang="en" sz="1900">
                <a:solidFill>
                  <a:srgbClr val="0D0D0D"/>
                </a:solidFill>
              </a:rPr>
              <a:t>Action: ALLOW</a:t>
            </a:r>
            <a:endParaRPr b="1" sz="1900">
              <a:solidFill>
                <a:srgbClr val="0D0D0D"/>
              </a:solidFill>
            </a:endParaRPr>
          </a:p>
          <a:p>
            <a:pPr indent="0" lvl="0" marL="0" rtl="0" algn="l">
              <a:spcBef>
                <a:spcPts val="0"/>
              </a:spcBef>
              <a:spcAft>
                <a:spcPts val="0"/>
              </a:spcAft>
              <a:buNone/>
            </a:pPr>
            <a:r>
              <a:rPr b="1" lang="en" sz="1900">
                <a:solidFill>
                  <a:srgbClr val="0D0D0D"/>
                </a:solidFill>
              </a:rPr>
              <a:t>Direction: inbound</a:t>
            </a:r>
            <a:endParaRPr b="1" sz="1900">
              <a:solidFill>
                <a:srgbClr val="0D0D0D"/>
              </a:solidFill>
            </a:endParaRPr>
          </a:p>
          <a:p>
            <a:pPr indent="0" lvl="0" marL="0" rtl="0" algn="l">
              <a:spcBef>
                <a:spcPts val="0"/>
              </a:spcBef>
              <a:spcAft>
                <a:spcPts val="0"/>
              </a:spcAft>
              <a:buNone/>
            </a:pPr>
            <a:r>
              <a:rPr b="1" lang="en" sz="1900">
                <a:solidFill>
                  <a:srgbClr val="0D0D0D"/>
                </a:solidFill>
              </a:rPr>
              <a:t>Destination: admin.example.com</a:t>
            </a:r>
            <a:endParaRPr b="1" sz="1900">
              <a:solidFill>
                <a:srgbClr val="0D0D0D"/>
              </a:solidFill>
            </a:endParaRPr>
          </a:p>
          <a:p>
            <a:pPr indent="0" lvl="0" marL="0" rtl="0" algn="l">
              <a:spcBef>
                <a:spcPts val="0"/>
              </a:spcBef>
              <a:spcAft>
                <a:spcPts val="0"/>
              </a:spcAft>
              <a:buNone/>
            </a:pPr>
            <a:r>
              <a:t/>
            </a:r>
            <a:endParaRPr b="1" sz="1900">
              <a:solidFill>
                <a:srgbClr val="0D0D0D"/>
              </a:solidFill>
            </a:endParaRPr>
          </a:p>
          <a:p>
            <a:pPr indent="0" lvl="0" marL="0" rtl="0" algn="l">
              <a:spcBef>
                <a:spcPts val="0"/>
              </a:spcBef>
              <a:spcAft>
                <a:spcPts val="0"/>
              </a:spcAft>
              <a:buNone/>
            </a:pPr>
            <a:r>
              <a:t/>
            </a:r>
            <a:endParaRPr b="1" sz="1900">
              <a:solidFill>
                <a:srgbClr val="0D0D0D"/>
              </a:solidFill>
            </a:endParaRPr>
          </a:p>
          <a:p>
            <a:pPr indent="0" lvl="0" marL="0" rtl="0" algn="l">
              <a:spcBef>
                <a:spcPts val="0"/>
              </a:spcBef>
              <a:spcAft>
                <a:spcPts val="0"/>
              </a:spcAft>
              <a:buNone/>
            </a:pPr>
            <a:r>
              <a:rPr b="1" lang="en" sz="1900">
                <a:solidFill>
                  <a:srgbClr val="0D0D0D"/>
                </a:solidFill>
              </a:rPr>
              <a:t>There were 3 logs entries that were SSH destination and Blocked</a:t>
            </a:r>
            <a:endParaRPr b="1" sz="1900">
              <a:solidFill>
                <a:srgbClr val="0D0D0D"/>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1"/>
          <p:cNvSpPr txBox="1"/>
          <p:nvPr/>
        </p:nvSpPr>
        <p:spPr>
          <a:xfrm>
            <a:off x="656000" y="31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7: Base64</a:t>
            </a:r>
            <a:endParaRPr sz="2200">
              <a:solidFill>
                <a:srgbClr val="00B0B4"/>
              </a:solidFill>
            </a:endParaRPr>
          </a:p>
        </p:txBody>
      </p:sp>
      <p:grpSp>
        <p:nvGrpSpPr>
          <p:cNvPr id="613" name="Google Shape;613;p71"/>
          <p:cNvGrpSpPr/>
          <p:nvPr/>
        </p:nvGrpSpPr>
        <p:grpSpPr>
          <a:xfrm>
            <a:off x="8940292" y="4717699"/>
            <a:ext cx="226200" cy="226200"/>
            <a:chOff x="5622254" y="2690218"/>
            <a:chExt cx="226200" cy="226200"/>
          </a:xfrm>
        </p:grpSpPr>
        <p:sp>
          <p:nvSpPr>
            <p:cNvPr id="614" name="Google Shape;614;p71"/>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615" name="Google Shape;615;p71"/>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16" name="Google Shape;616;p71"/>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17" name="Google Shape;617;p71"/>
          <p:cNvSpPr txBox="1"/>
          <p:nvPr/>
        </p:nvSpPr>
        <p:spPr>
          <a:xfrm>
            <a:off x="488250" y="944525"/>
            <a:ext cx="7980300" cy="2266200"/>
          </a:xfrm>
          <a:prstGeom prst="rect">
            <a:avLst/>
          </a:prstGeom>
          <a:noFill/>
          <a:ln>
            <a:noFill/>
          </a:ln>
        </p:spPr>
        <p:txBody>
          <a:bodyPr anchorCtr="0" anchor="t" bIns="45700" lIns="91425" spcFirstLastPara="1" rIns="91425" wrap="square" tIns="45700">
            <a:spAutoFit/>
          </a:bodyPr>
          <a:lstStyle/>
          <a:p>
            <a:pPr indent="-393700" lvl="0" marL="457200" rtl="0" algn="l">
              <a:lnSpc>
                <a:spcPct val="110795"/>
              </a:lnSpc>
              <a:spcBef>
                <a:spcPts val="0"/>
              </a:spcBef>
              <a:spcAft>
                <a:spcPts val="0"/>
              </a:spcAft>
              <a:buClr>
                <a:srgbClr val="0D0D0D"/>
              </a:buClr>
              <a:buSzPts val="2600"/>
              <a:buAutoNum type="arabicPeriod"/>
            </a:pPr>
            <a:r>
              <a:rPr b="1" lang="en" sz="2600">
                <a:solidFill>
                  <a:srgbClr val="0D0D0D"/>
                </a:solidFill>
              </a:rPr>
              <a:t>Import the Base64 library. </a:t>
            </a:r>
            <a:endParaRPr b="1" sz="2600">
              <a:solidFill>
                <a:srgbClr val="0D0D0D"/>
              </a:solidFill>
            </a:endParaRPr>
          </a:p>
          <a:p>
            <a:pPr indent="-393700" lvl="0" marL="457200" rtl="0" algn="l">
              <a:lnSpc>
                <a:spcPct val="110795"/>
              </a:lnSpc>
              <a:spcBef>
                <a:spcPts val="0"/>
              </a:spcBef>
              <a:spcAft>
                <a:spcPts val="0"/>
              </a:spcAft>
              <a:buClr>
                <a:srgbClr val="0D0D0D"/>
              </a:buClr>
              <a:buSzPts val="2600"/>
              <a:buAutoNum type="arabicPeriod"/>
            </a:pPr>
            <a:r>
              <a:rPr b="1" lang="en" sz="2600">
                <a:solidFill>
                  <a:srgbClr val="0D0D0D"/>
                </a:solidFill>
              </a:rPr>
              <a:t>Get a secret from the user. </a:t>
            </a:r>
            <a:endParaRPr b="1" sz="2600">
              <a:solidFill>
                <a:srgbClr val="0D0D0D"/>
              </a:solidFill>
            </a:endParaRPr>
          </a:p>
          <a:p>
            <a:pPr indent="-393700" lvl="0" marL="457200" rtl="0" algn="l">
              <a:lnSpc>
                <a:spcPct val="110795"/>
              </a:lnSpc>
              <a:spcBef>
                <a:spcPts val="0"/>
              </a:spcBef>
              <a:spcAft>
                <a:spcPts val="0"/>
              </a:spcAft>
              <a:buClr>
                <a:srgbClr val="0D0D0D"/>
              </a:buClr>
              <a:buSzPts val="2600"/>
              <a:buAutoNum type="arabicPeriod"/>
            </a:pPr>
            <a:r>
              <a:rPr b="1" lang="en" sz="2600">
                <a:solidFill>
                  <a:srgbClr val="0D0D0D"/>
                </a:solidFill>
              </a:rPr>
              <a:t>Encode and print the secret. </a:t>
            </a:r>
            <a:endParaRPr b="1" sz="2600">
              <a:solidFill>
                <a:srgbClr val="0D0D0D"/>
              </a:solidFill>
            </a:endParaRPr>
          </a:p>
          <a:p>
            <a:pPr indent="-393700" lvl="0" marL="457200" rtl="0" algn="l">
              <a:lnSpc>
                <a:spcPct val="110795"/>
              </a:lnSpc>
              <a:spcBef>
                <a:spcPts val="0"/>
              </a:spcBef>
              <a:spcAft>
                <a:spcPts val="0"/>
              </a:spcAft>
              <a:buClr>
                <a:srgbClr val="0D0D0D"/>
              </a:buClr>
              <a:buSzPts val="2600"/>
              <a:buAutoNum type="arabicPeriod"/>
            </a:pPr>
            <a:r>
              <a:rPr b="1" lang="en" sz="2600">
                <a:solidFill>
                  <a:srgbClr val="0D0D0D"/>
                </a:solidFill>
              </a:rPr>
              <a:t>Decode and print the secret</a:t>
            </a:r>
            <a:endParaRPr b="1" sz="2600">
              <a:solidFill>
                <a:srgbClr val="0D0D0D"/>
              </a:solidFill>
            </a:endParaRPr>
          </a:p>
          <a:p>
            <a:pPr indent="0" lvl="0" marL="0" rtl="0" algn="l">
              <a:lnSpc>
                <a:spcPct val="110795"/>
              </a:lnSpc>
              <a:spcBef>
                <a:spcPts val="0"/>
              </a:spcBef>
              <a:spcAft>
                <a:spcPts val="0"/>
              </a:spcAft>
              <a:buNone/>
            </a:pPr>
            <a:r>
              <a:t/>
            </a:r>
            <a:endParaRPr b="1" sz="2600">
              <a:solidFill>
                <a:srgbClr val="0D0D0D"/>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72"/>
          <p:cNvSpPr txBox="1"/>
          <p:nvPr/>
        </p:nvSpPr>
        <p:spPr>
          <a:xfrm>
            <a:off x="656000" y="31598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Lab 7: Base64</a:t>
            </a:r>
            <a:endParaRPr sz="2200">
              <a:solidFill>
                <a:srgbClr val="00B0B4"/>
              </a:solidFill>
            </a:endParaRPr>
          </a:p>
        </p:txBody>
      </p:sp>
      <p:grpSp>
        <p:nvGrpSpPr>
          <p:cNvPr id="623" name="Google Shape;623;p72"/>
          <p:cNvGrpSpPr/>
          <p:nvPr/>
        </p:nvGrpSpPr>
        <p:grpSpPr>
          <a:xfrm>
            <a:off x="8940292" y="4717699"/>
            <a:ext cx="226200" cy="226200"/>
            <a:chOff x="5622254" y="2690218"/>
            <a:chExt cx="226200" cy="226200"/>
          </a:xfrm>
        </p:grpSpPr>
        <p:sp>
          <p:nvSpPr>
            <p:cNvPr id="624" name="Google Shape;624;p72"/>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rgbClr val="AF7B51"/>
                </a:solidFill>
                <a:latin typeface="Calibri"/>
                <a:ea typeface="Calibri"/>
                <a:cs typeface="Calibri"/>
                <a:sym typeface="Calibri"/>
              </a:endParaRPr>
            </a:p>
          </p:txBody>
        </p:sp>
        <p:sp>
          <p:nvSpPr>
            <p:cNvPr id="625" name="Google Shape;625;p72"/>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26" name="Google Shape;626;p72"/>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27" name="Google Shape;627;p72"/>
          <p:cNvSpPr txBox="1"/>
          <p:nvPr/>
        </p:nvSpPr>
        <p:spPr>
          <a:xfrm>
            <a:off x="205109" y="3340313"/>
            <a:ext cx="9827100" cy="1490100"/>
          </a:xfrm>
          <a:prstGeom prst="rect">
            <a:avLst/>
          </a:prstGeom>
          <a:noFill/>
          <a:ln>
            <a:noFill/>
          </a:ln>
        </p:spPr>
        <p:txBody>
          <a:bodyPr anchorCtr="0" anchor="t" bIns="45700" lIns="91425" spcFirstLastPara="1" rIns="91425" wrap="square" tIns="45700">
            <a:noAutofit/>
          </a:bodyPr>
          <a:lstStyle/>
          <a:p>
            <a:pPr indent="-180975" lvl="0" marL="180975" marR="0" rtl="0" algn="l">
              <a:spcBef>
                <a:spcPts val="360"/>
              </a:spcBef>
              <a:spcAft>
                <a:spcPts val="0"/>
              </a:spcAft>
              <a:buClr>
                <a:srgbClr val="003399"/>
              </a:buClr>
              <a:buSzPts val="1800"/>
              <a:buFont typeface="Noto Sans Symbols"/>
              <a:buNone/>
            </a:pPr>
            <a:r>
              <a:t/>
            </a:r>
            <a:endParaRPr b="1" sz="2000">
              <a:solidFill>
                <a:srgbClr val="0C0C0C"/>
              </a:solidFill>
              <a:latin typeface="Arial"/>
              <a:ea typeface="Arial"/>
              <a:cs typeface="Arial"/>
              <a:sym typeface="Arial"/>
            </a:endParaRPr>
          </a:p>
        </p:txBody>
      </p:sp>
      <p:sp>
        <p:nvSpPr>
          <p:cNvPr id="628" name="Google Shape;628;p72"/>
          <p:cNvSpPr txBox="1"/>
          <p:nvPr/>
        </p:nvSpPr>
        <p:spPr>
          <a:xfrm>
            <a:off x="488250" y="944525"/>
            <a:ext cx="7980300" cy="3694200"/>
          </a:xfrm>
          <a:prstGeom prst="rect">
            <a:avLst/>
          </a:prstGeom>
          <a:solidFill>
            <a:schemeClr val="lt2"/>
          </a:solidFill>
          <a:ln>
            <a:noFill/>
          </a:ln>
        </p:spPr>
        <p:txBody>
          <a:bodyPr anchorCtr="0" anchor="t" bIns="45700" lIns="91425" spcFirstLastPara="1" rIns="91425" wrap="square" tIns="45700">
            <a:spAutoFit/>
          </a:bodyPr>
          <a:lstStyle/>
          <a:p>
            <a:pPr indent="0" lvl="0" marL="0" rtl="0" algn="l">
              <a:spcBef>
                <a:spcPts val="0"/>
              </a:spcBef>
              <a:spcAft>
                <a:spcPts val="0"/>
              </a:spcAft>
              <a:buNone/>
            </a:pPr>
            <a:r>
              <a:rPr b="1" lang="en" sz="1800">
                <a:solidFill>
                  <a:srgbClr val="008800"/>
                </a:solidFill>
              </a:rPr>
              <a:t>import</a:t>
            </a:r>
            <a:r>
              <a:rPr lang="en" sz="1800">
                <a:solidFill>
                  <a:srgbClr val="333333"/>
                </a:solidFill>
              </a:rPr>
              <a:t> </a:t>
            </a:r>
            <a:r>
              <a:rPr b="1" lang="en" sz="1800">
                <a:solidFill>
                  <a:srgbClr val="0E84B5"/>
                </a:solidFill>
              </a:rPr>
              <a:t>base64</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lang="en" sz="1800">
                <a:solidFill>
                  <a:srgbClr val="888888"/>
                </a:solidFill>
              </a:rPr>
              <a:t># Get secret from user</a:t>
            </a:r>
            <a:endParaRPr sz="1800">
              <a:solidFill>
                <a:srgbClr val="333333"/>
              </a:solidFill>
            </a:endParaRPr>
          </a:p>
          <a:p>
            <a:pPr indent="0" lvl="0" marL="0" rtl="0" algn="l">
              <a:spcBef>
                <a:spcPts val="0"/>
              </a:spcBef>
              <a:spcAft>
                <a:spcPts val="0"/>
              </a:spcAft>
              <a:buNone/>
            </a:pPr>
            <a:r>
              <a:rPr lang="en" sz="1800">
                <a:solidFill>
                  <a:srgbClr val="333333"/>
                </a:solidFill>
              </a:rPr>
              <a:t>secret = </a:t>
            </a:r>
            <a:r>
              <a:rPr lang="en" sz="1800">
                <a:solidFill>
                  <a:srgbClr val="007020"/>
                </a:solidFill>
              </a:rPr>
              <a:t>input</a:t>
            </a:r>
            <a:r>
              <a:rPr lang="en" sz="1800">
                <a:solidFill>
                  <a:srgbClr val="333333"/>
                </a:solidFill>
              </a:rPr>
              <a:t>(</a:t>
            </a:r>
            <a:r>
              <a:rPr lang="en" sz="1800">
                <a:solidFill>
                  <a:srgbClr val="333333"/>
                </a:solidFill>
                <a:highlight>
                  <a:srgbClr val="FFF0F0"/>
                </a:highlight>
              </a:rPr>
              <a:t>"Enter your secret message: "</a:t>
            </a:r>
            <a:r>
              <a:rPr lang="en" sz="1800">
                <a:solidFill>
                  <a:srgbClr val="333333"/>
                </a:solidFill>
              </a:rPr>
              <a:t>)</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lang="en" sz="1800">
                <a:solidFill>
                  <a:srgbClr val="888888"/>
                </a:solidFill>
              </a:rPr>
              <a:t># Encode the secret</a:t>
            </a:r>
            <a:endParaRPr sz="1800">
              <a:solidFill>
                <a:srgbClr val="333333"/>
              </a:solidFill>
            </a:endParaRPr>
          </a:p>
          <a:p>
            <a:pPr indent="0" lvl="0" marL="0" rtl="0" algn="l">
              <a:spcBef>
                <a:spcPts val="0"/>
              </a:spcBef>
              <a:spcAft>
                <a:spcPts val="0"/>
              </a:spcAft>
              <a:buNone/>
            </a:pPr>
            <a:r>
              <a:rPr lang="en" sz="1800">
                <a:solidFill>
                  <a:srgbClr val="333333"/>
                </a:solidFill>
              </a:rPr>
              <a:t>encoded_secret = base64.b64encode(secret.encode(</a:t>
            </a:r>
            <a:r>
              <a:rPr lang="en" sz="1800">
                <a:solidFill>
                  <a:srgbClr val="333333"/>
                </a:solidFill>
                <a:highlight>
                  <a:srgbClr val="FFF0F0"/>
                </a:highlight>
              </a:rPr>
              <a:t>"utf-8"</a:t>
            </a:r>
            <a:r>
              <a:rPr lang="en" sz="1800">
                <a:solidFill>
                  <a:srgbClr val="333333"/>
                </a:solidFill>
              </a:rPr>
              <a:t>)).decode(</a:t>
            </a:r>
            <a:r>
              <a:rPr lang="en" sz="1800">
                <a:solidFill>
                  <a:srgbClr val="333333"/>
                </a:solidFill>
                <a:highlight>
                  <a:srgbClr val="FFF0F0"/>
                </a:highlight>
              </a:rPr>
              <a:t>"utf-8"</a:t>
            </a:r>
            <a:r>
              <a:rPr lang="en" sz="1800">
                <a:solidFill>
                  <a:srgbClr val="333333"/>
                </a:solidFill>
              </a:rPr>
              <a:t>)</a:t>
            </a:r>
            <a:endParaRPr sz="1800">
              <a:solidFill>
                <a:srgbClr val="333333"/>
              </a:solidFill>
            </a:endParaRPr>
          </a:p>
          <a:p>
            <a:pPr indent="0" lvl="0" marL="0" rtl="0" algn="l">
              <a:spcBef>
                <a:spcPts val="0"/>
              </a:spcBef>
              <a:spcAft>
                <a:spcPts val="0"/>
              </a:spcAft>
              <a:buNone/>
            </a:pPr>
            <a:r>
              <a:rPr b="1" lang="en" sz="1800">
                <a:solidFill>
                  <a:srgbClr val="008800"/>
                </a:solidFill>
              </a:rPr>
              <a:t>print</a:t>
            </a:r>
            <a:r>
              <a:rPr lang="en" sz="1800">
                <a:solidFill>
                  <a:srgbClr val="333333"/>
                </a:solidFill>
              </a:rPr>
              <a:t>(f</a:t>
            </a:r>
            <a:r>
              <a:rPr lang="en" sz="1800">
                <a:solidFill>
                  <a:srgbClr val="333333"/>
                </a:solidFill>
                <a:highlight>
                  <a:srgbClr val="FFF0F0"/>
                </a:highlight>
              </a:rPr>
              <a:t>"Encoded Secret: {encoded_secret}"</a:t>
            </a:r>
            <a:r>
              <a:rPr lang="en" sz="1800">
                <a:solidFill>
                  <a:srgbClr val="333333"/>
                </a:solidFill>
              </a:rPr>
              <a:t>)</a:t>
            </a:r>
            <a:endParaRPr sz="1800">
              <a:solidFill>
                <a:srgbClr val="333333"/>
              </a:solidFill>
            </a:endParaRPr>
          </a:p>
          <a:p>
            <a:pPr indent="0" lvl="0" marL="0" rtl="0" algn="l">
              <a:spcBef>
                <a:spcPts val="0"/>
              </a:spcBef>
              <a:spcAft>
                <a:spcPts val="0"/>
              </a:spcAft>
              <a:buNone/>
            </a:pPr>
            <a:r>
              <a:t/>
            </a:r>
            <a:endParaRPr sz="1800">
              <a:solidFill>
                <a:srgbClr val="333333"/>
              </a:solidFill>
            </a:endParaRPr>
          </a:p>
          <a:p>
            <a:pPr indent="0" lvl="0" marL="0" rtl="0" algn="l">
              <a:spcBef>
                <a:spcPts val="0"/>
              </a:spcBef>
              <a:spcAft>
                <a:spcPts val="0"/>
              </a:spcAft>
              <a:buNone/>
            </a:pPr>
            <a:r>
              <a:rPr lang="en" sz="1800">
                <a:solidFill>
                  <a:srgbClr val="888888"/>
                </a:solidFill>
              </a:rPr>
              <a:t># Decode the secret</a:t>
            </a:r>
            <a:endParaRPr sz="1800">
              <a:solidFill>
                <a:srgbClr val="333333"/>
              </a:solidFill>
            </a:endParaRPr>
          </a:p>
          <a:p>
            <a:pPr indent="0" lvl="0" marL="0" rtl="0" algn="l">
              <a:spcBef>
                <a:spcPts val="0"/>
              </a:spcBef>
              <a:spcAft>
                <a:spcPts val="0"/>
              </a:spcAft>
              <a:buNone/>
            </a:pPr>
            <a:r>
              <a:rPr lang="en" sz="1800">
                <a:solidFill>
                  <a:srgbClr val="333333"/>
                </a:solidFill>
              </a:rPr>
              <a:t>decoded_secret = base64.b64decode(encoded_secret.encode(</a:t>
            </a:r>
            <a:r>
              <a:rPr lang="en" sz="1800">
                <a:solidFill>
                  <a:srgbClr val="333333"/>
                </a:solidFill>
                <a:highlight>
                  <a:srgbClr val="FFF0F0"/>
                </a:highlight>
              </a:rPr>
              <a:t>"utf-8"</a:t>
            </a:r>
            <a:r>
              <a:rPr lang="en" sz="1800">
                <a:solidFill>
                  <a:srgbClr val="333333"/>
                </a:solidFill>
              </a:rPr>
              <a:t>)).decode(</a:t>
            </a:r>
            <a:r>
              <a:rPr lang="en" sz="1800">
                <a:solidFill>
                  <a:srgbClr val="333333"/>
                </a:solidFill>
                <a:highlight>
                  <a:srgbClr val="FFF0F0"/>
                </a:highlight>
              </a:rPr>
              <a:t>"utf-8"</a:t>
            </a:r>
            <a:r>
              <a:rPr lang="en" sz="1800">
                <a:solidFill>
                  <a:srgbClr val="333333"/>
                </a:solidFill>
              </a:rPr>
              <a:t>)</a:t>
            </a:r>
            <a:endParaRPr sz="1800">
              <a:solidFill>
                <a:srgbClr val="333333"/>
              </a:solidFill>
            </a:endParaRPr>
          </a:p>
          <a:p>
            <a:pPr indent="0" lvl="0" marL="0" rtl="0" algn="l">
              <a:lnSpc>
                <a:spcPct val="110795"/>
              </a:lnSpc>
              <a:spcBef>
                <a:spcPts val="0"/>
              </a:spcBef>
              <a:spcAft>
                <a:spcPts val="0"/>
              </a:spcAft>
              <a:buNone/>
            </a:pPr>
            <a:r>
              <a:rPr b="1" lang="en" sz="1800">
                <a:solidFill>
                  <a:srgbClr val="008800"/>
                </a:solidFill>
              </a:rPr>
              <a:t>print</a:t>
            </a:r>
            <a:r>
              <a:rPr lang="en" sz="1800">
                <a:solidFill>
                  <a:srgbClr val="333333"/>
                </a:solidFill>
              </a:rPr>
              <a:t>(f</a:t>
            </a:r>
            <a:r>
              <a:rPr lang="en" sz="1800">
                <a:solidFill>
                  <a:srgbClr val="333333"/>
                </a:solidFill>
                <a:highlight>
                  <a:srgbClr val="FFF0F0"/>
                </a:highlight>
              </a:rPr>
              <a:t>"Decoded Secret: {decoded_secret}"</a:t>
            </a:r>
            <a:r>
              <a:rPr lang="en" sz="1800">
                <a:solidFill>
                  <a:srgbClr val="333333"/>
                </a:solidFill>
              </a:rPr>
              <a:t>)</a:t>
            </a:r>
            <a:endParaRPr b="1" sz="1800">
              <a:solidFill>
                <a:srgbClr val="0D0D0D"/>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9"/>
          <p:cNvSpPr txBox="1"/>
          <p:nvPr>
            <p:ph type="title"/>
          </p:nvPr>
        </p:nvSpPr>
        <p:spPr>
          <a:xfrm>
            <a:off x="203225" y="241151"/>
            <a:ext cx="39270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Python Review</a:t>
            </a:r>
            <a:endParaRPr sz="4500"/>
          </a:p>
        </p:txBody>
      </p:sp>
      <p:pic>
        <p:nvPicPr>
          <p:cNvPr id="177" name="Google Shape;177;p19"/>
          <p:cNvPicPr preferRelativeResize="0"/>
          <p:nvPr/>
        </p:nvPicPr>
        <p:blipFill rotWithShape="1">
          <a:blip r:embed="rId3">
            <a:alphaModFix/>
          </a:blip>
          <a:srcRect b="0" l="0" r="0" t="6872"/>
          <a:stretch/>
        </p:blipFill>
        <p:spPr>
          <a:xfrm>
            <a:off x="4879125" y="209900"/>
            <a:ext cx="3764200" cy="4723725"/>
          </a:xfrm>
          <a:prstGeom prst="rect">
            <a:avLst/>
          </a:prstGeom>
          <a:noFill/>
          <a:ln cap="flat" cmpd="sng" w="28575">
            <a:solidFill>
              <a:srgbClr val="C8102E"/>
            </a:solidFill>
            <a:prstDash val="solid"/>
            <a:round/>
            <a:headEnd len="sm" w="sm" type="none"/>
            <a:tailEnd len="sm" w="sm" type="none"/>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73"/>
          <p:cNvSpPr txBox="1"/>
          <p:nvPr>
            <p:ph type="title"/>
          </p:nvPr>
        </p:nvSpPr>
        <p:spPr>
          <a:xfrm>
            <a:off x="203225" y="241150"/>
            <a:ext cx="49056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Functions</a:t>
            </a:r>
            <a:endParaRPr sz="5400"/>
          </a:p>
        </p:txBody>
      </p:sp>
      <p:pic>
        <p:nvPicPr>
          <p:cNvPr id="634" name="Google Shape;634;p73"/>
          <p:cNvPicPr preferRelativeResize="0"/>
          <p:nvPr/>
        </p:nvPicPr>
        <p:blipFill>
          <a:blip r:embed="rId3">
            <a:alphaModFix/>
          </a:blip>
          <a:stretch>
            <a:fillRect/>
          </a:stretch>
        </p:blipFill>
        <p:spPr>
          <a:xfrm>
            <a:off x="4290250" y="1675425"/>
            <a:ext cx="4524926" cy="30166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74"/>
          <p:cNvSpPr txBox="1"/>
          <p:nvPr/>
        </p:nvSpPr>
        <p:spPr>
          <a:xfrm>
            <a:off x="729550" y="329819"/>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Functions</a:t>
            </a:r>
            <a:endParaRPr sz="2200">
              <a:solidFill>
                <a:srgbClr val="00B0B4"/>
              </a:solidFill>
            </a:endParaRPr>
          </a:p>
        </p:txBody>
      </p:sp>
      <p:sp>
        <p:nvSpPr>
          <p:cNvPr id="640" name="Google Shape;640;p74"/>
          <p:cNvSpPr txBox="1"/>
          <p:nvPr/>
        </p:nvSpPr>
        <p:spPr>
          <a:xfrm>
            <a:off x="211167" y="909222"/>
            <a:ext cx="6953400" cy="3312300"/>
          </a:xfrm>
          <a:prstGeom prst="rect">
            <a:avLst/>
          </a:prstGeom>
          <a:noFill/>
          <a:ln>
            <a:noFill/>
          </a:ln>
        </p:spPr>
        <p:txBody>
          <a:bodyPr anchorCtr="0" anchor="t" bIns="45700" lIns="91425" spcFirstLastPara="1" rIns="91425" wrap="square" tIns="45700">
            <a:noAutofit/>
          </a:bodyPr>
          <a:lstStyle/>
          <a:p>
            <a:pPr indent="-127000"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 Functions are necessary to prevent code from becoming difficult to understand. </a:t>
            </a:r>
            <a:endParaRPr sz="2000">
              <a:solidFill>
                <a:srgbClr val="0C0C0C"/>
              </a:solidFill>
            </a:endParaRPr>
          </a:p>
          <a:p>
            <a:pPr indent="-127000" lvl="0" marL="180975" rtl="0" algn="l">
              <a:lnSpc>
                <a:spcPct val="115000"/>
              </a:lnSpc>
              <a:spcBef>
                <a:spcPts val="1400"/>
              </a:spcBef>
              <a:spcAft>
                <a:spcPts val="0"/>
              </a:spcAft>
              <a:buClr>
                <a:srgbClr val="003399"/>
              </a:buClr>
              <a:buSzPts val="2000"/>
              <a:buFont typeface="Noto Sans Symbols"/>
              <a:buChar char="▪"/>
            </a:pPr>
            <a:r>
              <a:rPr lang="en" sz="2000">
                <a:solidFill>
                  <a:srgbClr val="0C0C0C"/>
                </a:solidFill>
              </a:rPr>
              <a:t> They save the time and effort of having to write the same functional code in different parts of a program. </a:t>
            </a:r>
            <a:endParaRPr sz="2000">
              <a:solidFill>
                <a:srgbClr val="0C0C0C"/>
              </a:solidFill>
            </a:endParaRPr>
          </a:p>
          <a:p>
            <a:pPr indent="-127000" lvl="0" marL="180975" rtl="0" algn="l">
              <a:lnSpc>
                <a:spcPct val="115000"/>
              </a:lnSpc>
              <a:spcBef>
                <a:spcPts val="1400"/>
              </a:spcBef>
              <a:spcAft>
                <a:spcPts val="0"/>
              </a:spcAft>
              <a:buClr>
                <a:srgbClr val="003399"/>
              </a:buClr>
              <a:buSzPts val="2000"/>
              <a:buFont typeface="Noto Sans Symbols"/>
              <a:buChar char="▪"/>
            </a:pPr>
            <a:r>
              <a:rPr lang="en" sz="2000">
                <a:solidFill>
                  <a:srgbClr val="0C0C0C"/>
                </a:solidFill>
              </a:rPr>
              <a:t> They also make code maintenance more efficient. </a:t>
            </a:r>
            <a:endParaRPr sz="2000">
              <a:solidFill>
                <a:srgbClr val="0C0C0C"/>
              </a:solidFill>
            </a:endParaRPr>
          </a:p>
          <a:p>
            <a:pPr indent="-127000" lvl="0" marL="180975" rtl="0" algn="l">
              <a:lnSpc>
                <a:spcPct val="115000"/>
              </a:lnSpc>
              <a:spcBef>
                <a:spcPts val="1400"/>
              </a:spcBef>
              <a:spcAft>
                <a:spcPts val="0"/>
              </a:spcAft>
              <a:buClr>
                <a:srgbClr val="003399"/>
              </a:buClr>
              <a:buSzPts val="2000"/>
              <a:buFont typeface="Noto Sans Symbols"/>
              <a:buChar char="▪"/>
            </a:pPr>
            <a:r>
              <a:rPr lang="en" sz="2000">
                <a:solidFill>
                  <a:srgbClr val="0C0C0C"/>
                </a:solidFill>
              </a:rPr>
              <a:t> Blocks of code with reusable logic </a:t>
            </a:r>
            <a:endParaRPr sz="2000">
              <a:solidFill>
                <a:srgbClr val="0C0C0C"/>
              </a:solidFill>
            </a:endParaRPr>
          </a:p>
          <a:p>
            <a:pPr indent="-127000" lvl="0" marL="180975" rtl="0" algn="l">
              <a:lnSpc>
                <a:spcPct val="115000"/>
              </a:lnSpc>
              <a:spcBef>
                <a:spcPts val="1400"/>
              </a:spcBef>
              <a:spcAft>
                <a:spcPts val="1200"/>
              </a:spcAft>
              <a:buClr>
                <a:srgbClr val="003399"/>
              </a:buClr>
              <a:buSzPts val="2000"/>
              <a:buFont typeface="Noto Sans Symbols"/>
              <a:buChar char="▪"/>
            </a:pPr>
            <a:r>
              <a:rPr lang="en" sz="2000">
                <a:solidFill>
                  <a:srgbClr val="0C0C0C"/>
                </a:solidFill>
              </a:rPr>
              <a:t> Separate programs into small, readable, and manageable sections. </a:t>
            </a:r>
            <a:endParaRPr sz="2000">
              <a:solidFill>
                <a:srgbClr val="0C0C0C"/>
              </a:solidFill>
            </a:endParaRPr>
          </a:p>
        </p:txBody>
      </p:sp>
      <p:pic>
        <p:nvPicPr>
          <p:cNvPr descr="A black and orange circle with a letter f and x&#10;&#10;Description automatically generated" id="641" name="Google Shape;641;p74"/>
          <p:cNvPicPr preferRelativeResize="0"/>
          <p:nvPr/>
        </p:nvPicPr>
        <p:blipFill rotWithShape="1">
          <a:blip r:embed="rId3">
            <a:alphaModFix/>
          </a:blip>
          <a:srcRect b="0" l="0" r="0" t="0"/>
          <a:stretch/>
        </p:blipFill>
        <p:spPr>
          <a:xfrm>
            <a:off x="6953853" y="2119887"/>
            <a:ext cx="1685925" cy="16764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75"/>
          <p:cNvSpPr txBox="1"/>
          <p:nvPr/>
        </p:nvSpPr>
        <p:spPr>
          <a:xfrm>
            <a:off x="633500" y="321819"/>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Functions</a:t>
            </a:r>
            <a:endParaRPr sz="2200">
              <a:solidFill>
                <a:srgbClr val="00B0B4"/>
              </a:solidFill>
            </a:endParaRPr>
          </a:p>
        </p:txBody>
      </p:sp>
      <p:grpSp>
        <p:nvGrpSpPr>
          <p:cNvPr id="647" name="Google Shape;647;p75"/>
          <p:cNvGrpSpPr/>
          <p:nvPr/>
        </p:nvGrpSpPr>
        <p:grpSpPr>
          <a:xfrm>
            <a:off x="8917792" y="4723537"/>
            <a:ext cx="226200" cy="226200"/>
            <a:chOff x="5622254" y="2690218"/>
            <a:chExt cx="226200" cy="226200"/>
          </a:xfrm>
        </p:grpSpPr>
        <p:sp>
          <p:nvSpPr>
            <p:cNvPr id="648" name="Google Shape;648;p75"/>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49" name="Google Shape;649;p75"/>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50" name="Google Shape;650;p75"/>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Python Functions" id="651" name="Google Shape;651;p75"/>
          <p:cNvPicPr preferRelativeResize="0"/>
          <p:nvPr/>
        </p:nvPicPr>
        <p:blipFill rotWithShape="1">
          <a:blip r:embed="rId3">
            <a:alphaModFix/>
          </a:blip>
          <a:srcRect b="0" l="0" r="0" t="0"/>
          <a:stretch/>
        </p:blipFill>
        <p:spPr>
          <a:xfrm>
            <a:off x="419875" y="963325"/>
            <a:ext cx="5211901" cy="2358425"/>
          </a:xfrm>
          <a:prstGeom prst="rect">
            <a:avLst/>
          </a:prstGeom>
          <a:noFill/>
          <a:ln>
            <a:noFill/>
          </a:ln>
        </p:spPr>
      </p:pic>
      <p:sp>
        <p:nvSpPr>
          <p:cNvPr id="652" name="Google Shape;652;p75"/>
          <p:cNvSpPr txBox="1"/>
          <p:nvPr/>
        </p:nvSpPr>
        <p:spPr>
          <a:xfrm>
            <a:off x="4488500" y="2859125"/>
            <a:ext cx="4430100" cy="20622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CC7832"/>
              </a:buClr>
              <a:buSzPts val="2000"/>
              <a:buFont typeface="Consolas"/>
              <a:buNone/>
            </a:pPr>
            <a:r>
              <a:rPr b="1" lang="en" sz="1800">
                <a:solidFill>
                  <a:srgbClr val="008800"/>
                </a:solidFill>
              </a:rPr>
              <a:t>def</a:t>
            </a:r>
            <a:r>
              <a:rPr lang="en" sz="1800">
                <a:solidFill>
                  <a:srgbClr val="333333"/>
                </a:solidFill>
              </a:rPr>
              <a:t> </a:t>
            </a:r>
            <a:r>
              <a:rPr b="1" lang="en" sz="1800">
                <a:solidFill>
                  <a:srgbClr val="0066BB"/>
                </a:solidFill>
              </a:rPr>
              <a:t>Print_Multiple</a:t>
            </a:r>
            <a:r>
              <a:rPr lang="en" sz="1800">
                <a:solidFill>
                  <a:srgbClr val="333333"/>
                </a:solidFill>
              </a:rPr>
              <a:t>(message, times = </a:t>
            </a:r>
            <a:r>
              <a:rPr b="1" lang="en" sz="1800">
                <a:solidFill>
                  <a:srgbClr val="0000DD"/>
                </a:solidFill>
              </a:rPr>
              <a:t>1</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lang="en" sz="1800">
                <a:solidFill>
                  <a:srgbClr val="333333"/>
                </a:solidFill>
              </a:rPr>
              <a:t>    </a:t>
            </a:r>
            <a:r>
              <a:rPr b="1" lang="en" sz="1800">
                <a:solidFill>
                  <a:srgbClr val="008800"/>
                </a:solidFill>
              </a:rPr>
              <a:t>for</a:t>
            </a:r>
            <a:r>
              <a:rPr lang="en" sz="1800">
                <a:solidFill>
                  <a:srgbClr val="333333"/>
                </a:solidFill>
              </a:rPr>
              <a:t> i </a:t>
            </a:r>
            <a:r>
              <a:rPr b="1" lang="en" sz="1800"/>
              <a:t>in</a:t>
            </a:r>
            <a:r>
              <a:rPr lang="en" sz="1800">
                <a:solidFill>
                  <a:srgbClr val="333333"/>
                </a:solidFill>
              </a:rPr>
              <a:t> </a:t>
            </a:r>
            <a:r>
              <a:rPr lang="en" sz="1800">
                <a:solidFill>
                  <a:srgbClr val="007020"/>
                </a:solidFill>
              </a:rPr>
              <a:t>range</a:t>
            </a:r>
            <a:r>
              <a:rPr lang="en" sz="1800">
                <a:solidFill>
                  <a:srgbClr val="333333"/>
                </a:solidFill>
              </a:rPr>
              <a:t>(times):</a:t>
            </a:r>
            <a:endParaRPr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lang="en" sz="1800">
                <a:solidFill>
                  <a:srgbClr val="333333"/>
                </a:solidFill>
              </a:rPr>
              <a:t>        </a:t>
            </a:r>
            <a:r>
              <a:rPr lang="en" sz="1800">
                <a:solidFill>
                  <a:srgbClr val="007020"/>
                </a:solidFill>
              </a:rPr>
              <a:t>print</a:t>
            </a:r>
            <a:r>
              <a:rPr lang="en" sz="1800">
                <a:solidFill>
                  <a:srgbClr val="333333"/>
                </a:solidFill>
              </a:rPr>
              <a:t>(message)</a:t>
            </a:r>
            <a:endParaRPr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lang="en" sz="1800">
                <a:solidFill>
                  <a:srgbClr val="333333"/>
                </a:solidFill>
              </a:rPr>
              <a:t>Print_Multiple(</a:t>
            </a:r>
            <a:r>
              <a:rPr lang="en" sz="1800">
                <a:solidFill>
                  <a:srgbClr val="333333"/>
                </a:solidFill>
                <a:highlight>
                  <a:srgbClr val="FFF0F0"/>
                </a:highlight>
              </a:rPr>
              <a:t>"Hello"</a:t>
            </a:r>
            <a:r>
              <a:rPr lang="en" sz="1800">
                <a:solidFill>
                  <a:srgbClr val="333333"/>
                </a:solidFill>
              </a:rPr>
              <a:t>, </a:t>
            </a:r>
            <a:r>
              <a:rPr b="1" lang="en" sz="1800">
                <a:solidFill>
                  <a:srgbClr val="0000DD"/>
                </a:solidFill>
              </a:rPr>
              <a:t>2</a:t>
            </a:r>
            <a:r>
              <a:rPr lang="en" sz="1800">
                <a:solidFill>
                  <a:srgbClr val="333333"/>
                </a:solidFill>
              </a:rPr>
              <a:t>)</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Print_Multiple(</a:t>
            </a:r>
            <a:r>
              <a:rPr lang="en" sz="1800">
                <a:solidFill>
                  <a:srgbClr val="333333"/>
                </a:solidFill>
                <a:highlight>
                  <a:srgbClr val="FFF0F0"/>
                </a:highlight>
              </a:rPr>
              <a:t>"Hi!"</a:t>
            </a:r>
            <a:r>
              <a:rPr lang="en" sz="1800">
                <a:solidFill>
                  <a:srgbClr val="333333"/>
                </a:solidFill>
              </a:rPr>
              <a:t>)</a:t>
            </a:r>
            <a:endParaRPr sz="1800">
              <a:solidFill>
                <a:srgbClr val="CC7832"/>
              </a:solidFill>
              <a:latin typeface="Consolas"/>
              <a:ea typeface="Consolas"/>
              <a:cs typeface="Consolas"/>
              <a:sym typeface="Consola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6"/>
          <p:cNvSpPr txBox="1"/>
          <p:nvPr/>
        </p:nvSpPr>
        <p:spPr>
          <a:xfrm>
            <a:off x="673500" y="331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Functions</a:t>
            </a:r>
            <a:endParaRPr sz="2200">
              <a:solidFill>
                <a:srgbClr val="00B0B4"/>
              </a:solidFill>
            </a:endParaRPr>
          </a:p>
        </p:txBody>
      </p:sp>
      <p:grpSp>
        <p:nvGrpSpPr>
          <p:cNvPr id="658" name="Google Shape;658;p76"/>
          <p:cNvGrpSpPr/>
          <p:nvPr/>
        </p:nvGrpSpPr>
        <p:grpSpPr>
          <a:xfrm>
            <a:off x="8957792" y="4733699"/>
            <a:ext cx="226200" cy="226200"/>
            <a:chOff x="5622254" y="2690218"/>
            <a:chExt cx="226200" cy="226200"/>
          </a:xfrm>
        </p:grpSpPr>
        <p:sp>
          <p:nvSpPr>
            <p:cNvPr id="659" name="Google Shape;659;p76"/>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60" name="Google Shape;660;p76"/>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61" name="Google Shape;661;p76"/>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62" name="Google Shape;662;p76"/>
          <p:cNvSpPr txBox="1"/>
          <p:nvPr/>
        </p:nvSpPr>
        <p:spPr>
          <a:xfrm>
            <a:off x="5421425" y="2492150"/>
            <a:ext cx="3331500" cy="23544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Calculation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Result = Calculation(</a:t>
            </a:r>
            <a:r>
              <a:rPr b="1" lang="en" sz="1800">
                <a:solidFill>
                  <a:srgbClr val="0000DD"/>
                </a:solidFill>
              </a:rPr>
              <a:t>2</a:t>
            </a:r>
            <a:r>
              <a:rPr lang="en" sz="1800">
                <a:solidFill>
                  <a:srgbClr val="333333"/>
                </a:solidFill>
              </a:rPr>
              <a:t>, </a:t>
            </a:r>
            <a:r>
              <a:rPr b="1" lang="en" sz="1800">
                <a:solidFill>
                  <a:srgbClr val="0000DD"/>
                </a:solidFill>
              </a:rPr>
              <a:t>4</a:t>
            </a:r>
            <a:r>
              <a:rPr lang="en" sz="1800">
                <a:solidFill>
                  <a:srgbClr val="333333"/>
                </a:solidFill>
              </a:rPr>
              <a:t>)</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007020"/>
                </a:solidFill>
              </a:rPr>
              <a:t>print</a:t>
            </a:r>
            <a:r>
              <a:rPr lang="en" sz="1800">
                <a:solidFill>
                  <a:srgbClr val="333333"/>
                </a:solidFill>
              </a:rPr>
              <a:t>(result)</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Result2 = result * </a:t>
            </a:r>
            <a:r>
              <a:rPr b="1" lang="en" sz="1800">
                <a:solidFill>
                  <a:srgbClr val="0000DD"/>
                </a:solidFill>
              </a:rPr>
              <a:t>2</a:t>
            </a:r>
            <a:endParaRPr sz="1800">
              <a:solidFill>
                <a:srgbClr val="CC7832"/>
              </a:solidFill>
              <a:latin typeface="Consolas"/>
              <a:ea typeface="Consolas"/>
              <a:cs typeface="Consolas"/>
              <a:sym typeface="Consolas"/>
            </a:endParaRPr>
          </a:p>
        </p:txBody>
      </p:sp>
      <p:sp>
        <p:nvSpPr>
          <p:cNvPr id="663" name="Google Shape;663;p76"/>
          <p:cNvSpPr txBox="1"/>
          <p:nvPr/>
        </p:nvSpPr>
        <p:spPr>
          <a:xfrm>
            <a:off x="155125" y="911379"/>
            <a:ext cx="6740700" cy="1660500"/>
          </a:xfrm>
          <a:prstGeom prst="rect">
            <a:avLst/>
          </a:prstGeom>
          <a:noFill/>
          <a:ln>
            <a:noFill/>
          </a:ln>
        </p:spPr>
        <p:txBody>
          <a:bodyPr anchorCtr="0" anchor="t" bIns="45700" lIns="91425" spcFirstLastPara="1" rIns="91425" wrap="square" tIns="45700">
            <a:noAutofit/>
          </a:bodyPr>
          <a:lstStyle/>
          <a:p>
            <a:pPr indent="-127000"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 Functions can pass data at the end of the execution. </a:t>
            </a:r>
            <a:endParaRPr sz="2000">
              <a:solidFill>
                <a:srgbClr val="0C0C0C"/>
              </a:solidFill>
            </a:endParaRPr>
          </a:p>
          <a:p>
            <a:pPr indent="-127000" lvl="0" marL="180975" rtl="0" algn="l">
              <a:lnSpc>
                <a:spcPct val="115000"/>
              </a:lnSpc>
              <a:spcBef>
                <a:spcPts val="1400"/>
              </a:spcBef>
              <a:spcAft>
                <a:spcPts val="0"/>
              </a:spcAft>
              <a:buClr>
                <a:srgbClr val="003399"/>
              </a:buClr>
              <a:buSzPts val="2000"/>
              <a:buFont typeface="Noto Sans Symbols"/>
              <a:buChar char="▪"/>
            </a:pPr>
            <a:r>
              <a:rPr lang="en" sz="2000">
                <a:solidFill>
                  <a:srgbClr val="0C0C0C"/>
                </a:solidFill>
              </a:rPr>
              <a:t> The </a:t>
            </a:r>
            <a:r>
              <a:rPr b="1" lang="en" sz="2000">
                <a:solidFill>
                  <a:srgbClr val="0C0C0C"/>
                </a:solidFill>
              </a:rPr>
              <a:t>return </a:t>
            </a:r>
            <a:r>
              <a:rPr lang="en" sz="2000">
                <a:solidFill>
                  <a:srgbClr val="0C0C0C"/>
                </a:solidFill>
              </a:rPr>
              <a:t>keyword is used to pass the values. </a:t>
            </a:r>
            <a:endParaRPr sz="2000">
              <a:solidFill>
                <a:srgbClr val="0C0C0C"/>
              </a:solidFill>
            </a:endParaRPr>
          </a:p>
          <a:p>
            <a:pPr indent="-127000" lvl="0" marL="180975" rtl="0" algn="l">
              <a:lnSpc>
                <a:spcPct val="115000"/>
              </a:lnSpc>
              <a:spcBef>
                <a:spcPts val="1400"/>
              </a:spcBef>
              <a:spcAft>
                <a:spcPts val="1200"/>
              </a:spcAft>
              <a:buClr>
                <a:srgbClr val="003399"/>
              </a:buClr>
              <a:buSzPts val="2000"/>
              <a:buFont typeface="Noto Sans Symbols"/>
              <a:buChar char="▪"/>
            </a:pPr>
            <a:r>
              <a:rPr lang="en" sz="2000">
                <a:solidFill>
                  <a:srgbClr val="0C0C0C"/>
                </a:solidFill>
              </a:rPr>
              <a:t> </a:t>
            </a:r>
            <a:r>
              <a:rPr b="1" lang="en" sz="2000">
                <a:solidFill>
                  <a:srgbClr val="0C0C0C"/>
                </a:solidFill>
              </a:rPr>
              <a:t>return </a:t>
            </a:r>
            <a:r>
              <a:rPr lang="en" sz="2000">
                <a:solidFill>
                  <a:srgbClr val="0C0C0C"/>
                </a:solidFill>
              </a:rPr>
              <a:t>also terminates the execution of a function. </a:t>
            </a:r>
            <a:endParaRPr sz="2000">
              <a:solidFill>
                <a:srgbClr val="0C0C0C"/>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7"/>
          <p:cNvSpPr txBox="1"/>
          <p:nvPr/>
        </p:nvSpPr>
        <p:spPr>
          <a:xfrm>
            <a:off x="728050" y="377869"/>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Lab 8: Calculator</a:t>
            </a:r>
            <a:endParaRPr sz="2200">
              <a:solidFill>
                <a:srgbClr val="00B0B4"/>
              </a:solidFill>
            </a:endParaRPr>
          </a:p>
        </p:txBody>
      </p:sp>
      <p:grpSp>
        <p:nvGrpSpPr>
          <p:cNvPr id="669" name="Google Shape;669;p77"/>
          <p:cNvGrpSpPr/>
          <p:nvPr/>
        </p:nvGrpSpPr>
        <p:grpSpPr>
          <a:xfrm>
            <a:off x="9012342" y="4779587"/>
            <a:ext cx="226200" cy="226200"/>
            <a:chOff x="5622254" y="2690218"/>
            <a:chExt cx="226200" cy="226200"/>
          </a:xfrm>
        </p:grpSpPr>
        <p:sp>
          <p:nvSpPr>
            <p:cNvPr id="670" name="Google Shape;670;p77"/>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71" name="Google Shape;671;p77"/>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72" name="Google Shape;672;p77"/>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73" name="Google Shape;673;p77"/>
          <p:cNvSpPr txBox="1"/>
          <p:nvPr/>
        </p:nvSpPr>
        <p:spPr>
          <a:xfrm>
            <a:off x="5767201" y="2670251"/>
            <a:ext cx="3151200" cy="2109300"/>
          </a:xfrm>
          <a:prstGeom prst="rect">
            <a:avLst/>
          </a:prstGeom>
          <a:solidFill>
            <a:schemeClr val="lt2"/>
          </a:solid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addition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multiplication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CC7832"/>
              </a:solidFill>
              <a:latin typeface="Consolas"/>
              <a:ea typeface="Consolas"/>
              <a:cs typeface="Consolas"/>
              <a:sym typeface="Consolas"/>
            </a:endParaRPr>
          </a:p>
        </p:txBody>
      </p:sp>
      <p:sp>
        <p:nvSpPr>
          <p:cNvPr id="674" name="Google Shape;674;p77"/>
          <p:cNvSpPr txBox="1"/>
          <p:nvPr/>
        </p:nvSpPr>
        <p:spPr>
          <a:xfrm>
            <a:off x="209675" y="957273"/>
            <a:ext cx="6953400" cy="1887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Receive 2 User numbers and 1 Operation (+,-,*, /)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Define basic operations functions.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Define the main function.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Run the correct function according to users operation</a:t>
            </a:r>
            <a:endParaRPr sz="2400">
              <a:solidFill>
                <a:srgbClr val="0C0C0C"/>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78"/>
          <p:cNvSpPr txBox="1"/>
          <p:nvPr/>
        </p:nvSpPr>
        <p:spPr>
          <a:xfrm>
            <a:off x="728050" y="377869"/>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400">
                <a:solidFill>
                  <a:srgbClr val="00B0B4"/>
                </a:solidFill>
              </a:rPr>
              <a:t>Lab 8: Calculator</a:t>
            </a:r>
            <a:endParaRPr sz="2200">
              <a:solidFill>
                <a:srgbClr val="00B0B4"/>
              </a:solidFill>
            </a:endParaRPr>
          </a:p>
        </p:txBody>
      </p:sp>
      <p:grpSp>
        <p:nvGrpSpPr>
          <p:cNvPr id="680" name="Google Shape;680;p78"/>
          <p:cNvGrpSpPr/>
          <p:nvPr/>
        </p:nvGrpSpPr>
        <p:grpSpPr>
          <a:xfrm>
            <a:off x="9012342" y="4779587"/>
            <a:ext cx="226200" cy="226200"/>
            <a:chOff x="5622254" y="2690218"/>
            <a:chExt cx="226200" cy="226200"/>
          </a:xfrm>
        </p:grpSpPr>
        <p:sp>
          <p:nvSpPr>
            <p:cNvPr id="681" name="Google Shape;681;p78"/>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82" name="Google Shape;682;p78"/>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683" name="Google Shape;683;p78"/>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684" name="Google Shape;684;p78"/>
          <p:cNvSpPr txBox="1"/>
          <p:nvPr/>
        </p:nvSpPr>
        <p:spPr>
          <a:xfrm>
            <a:off x="4572000" y="2766150"/>
            <a:ext cx="2676000" cy="2041500"/>
          </a:xfrm>
          <a:prstGeom prst="rect">
            <a:avLst/>
          </a:prstGeom>
          <a:solidFill>
            <a:schemeClr val="lt2"/>
          </a:solidFill>
          <a:ln>
            <a:noFill/>
          </a:ln>
        </p:spPr>
        <p:txBody>
          <a:bodyPr anchorCtr="0" anchor="t" bIns="45700" lIns="91425" spcFirstLastPara="1" rIns="91425" wrap="square" tIns="45700">
            <a:normAutofit lnSpcReduction="20000"/>
          </a:bodyPr>
          <a:lstStyle/>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addition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b="1" lang="en" sz="1800">
                <a:solidFill>
                  <a:srgbClr val="008800"/>
                </a:solidFill>
              </a:rPr>
              <a:t>def</a:t>
            </a:r>
            <a:r>
              <a:rPr lang="en" sz="1800">
                <a:solidFill>
                  <a:srgbClr val="333333"/>
                </a:solidFill>
              </a:rPr>
              <a:t> </a:t>
            </a:r>
            <a:r>
              <a:rPr b="1" lang="en" sz="1800">
                <a:solidFill>
                  <a:srgbClr val="0066BB"/>
                </a:solidFill>
              </a:rPr>
              <a:t>multiplication</a:t>
            </a:r>
            <a:r>
              <a:rPr lang="en" sz="1800">
                <a:solidFill>
                  <a:srgbClr val="333333"/>
                </a:solidFill>
              </a:rPr>
              <a:t>(x, y):</a:t>
            </a:r>
            <a:endParaRPr sz="1800">
              <a:solidFill>
                <a:srgbClr val="333333"/>
              </a:solidFill>
            </a:endParaRPr>
          </a:p>
          <a:p>
            <a:pPr indent="0" lvl="0" marL="0" marR="0" rtl="0" algn="l">
              <a:lnSpc>
                <a:spcPct val="100000"/>
              </a:lnSpc>
              <a:spcBef>
                <a:spcPts val="0"/>
              </a:spcBef>
              <a:spcAft>
                <a:spcPts val="0"/>
              </a:spcAft>
              <a:buClr>
                <a:srgbClr val="AF7B51"/>
              </a:buClr>
              <a:buSzPts val="2000"/>
              <a:buFont typeface="Arial"/>
              <a:buNone/>
            </a:pPr>
            <a:r>
              <a:rPr lang="en" sz="1800">
                <a:solidFill>
                  <a:srgbClr val="333333"/>
                </a:solidFill>
              </a:rPr>
              <a:t>    answer = x * y</a:t>
            </a:r>
            <a:endParaRPr sz="1800">
              <a:solidFill>
                <a:srgbClr val="333333"/>
              </a:solidFill>
            </a:endParaRPr>
          </a:p>
          <a:p>
            <a:pPr indent="0" lvl="0" marL="0" rtl="0" algn="l">
              <a:lnSpc>
                <a:spcPct val="110795"/>
              </a:lnSpc>
              <a:spcBef>
                <a:spcPts val="0"/>
              </a:spcBef>
              <a:spcAft>
                <a:spcPts val="0"/>
              </a:spcAft>
              <a:buNone/>
            </a:pPr>
            <a:r>
              <a:rPr lang="en" sz="1800">
                <a:solidFill>
                  <a:srgbClr val="333333"/>
                </a:solidFill>
              </a:rPr>
              <a:t>    </a:t>
            </a:r>
            <a:r>
              <a:rPr b="1" lang="en" sz="1800">
                <a:solidFill>
                  <a:srgbClr val="008800"/>
                </a:solidFill>
              </a:rPr>
              <a:t>return</a:t>
            </a:r>
            <a:r>
              <a:rPr lang="en" sz="1800">
                <a:solidFill>
                  <a:srgbClr val="333333"/>
                </a:solidFill>
              </a:rPr>
              <a:t> answer</a:t>
            </a:r>
            <a:endParaRPr sz="1800">
              <a:solidFill>
                <a:srgbClr val="333333"/>
              </a:solidFill>
            </a:endParaRPr>
          </a:p>
          <a:p>
            <a:pPr indent="0" lvl="0" marL="457200" marR="0" rtl="0" algn="l">
              <a:lnSpc>
                <a:spcPct val="100000"/>
              </a:lnSpc>
              <a:spcBef>
                <a:spcPts val="0"/>
              </a:spcBef>
              <a:spcAft>
                <a:spcPts val="0"/>
              </a:spcAft>
              <a:buClr>
                <a:srgbClr val="AF7B51"/>
              </a:buClr>
              <a:buSzPts val="2000"/>
              <a:buFont typeface="Arial"/>
              <a:buNone/>
            </a:pPr>
            <a:r>
              <a:t/>
            </a:r>
            <a:endParaRPr sz="1800">
              <a:solidFill>
                <a:srgbClr val="CC7832"/>
              </a:solidFill>
              <a:latin typeface="Consolas"/>
              <a:ea typeface="Consolas"/>
              <a:cs typeface="Consolas"/>
              <a:sym typeface="Consolas"/>
            </a:endParaRPr>
          </a:p>
        </p:txBody>
      </p:sp>
      <p:sp>
        <p:nvSpPr>
          <p:cNvPr id="685" name="Google Shape;685;p78"/>
          <p:cNvSpPr txBox="1"/>
          <p:nvPr/>
        </p:nvSpPr>
        <p:spPr>
          <a:xfrm>
            <a:off x="209675" y="957274"/>
            <a:ext cx="6953400" cy="19719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0C0C0C"/>
                </a:solidFill>
              </a:rPr>
              <a:t>Receive 2 User numbers and 1 Operation (+,-,*, /)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Define basic operations functions.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Define the main function.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0C0C0C"/>
                </a:solidFill>
              </a:rPr>
              <a:t>Run the correct function according to users operation</a:t>
            </a:r>
            <a:endParaRPr sz="2400">
              <a:solidFill>
                <a:srgbClr val="0C0C0C"/>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9"/>
          <p:cNvSpPr txBox="1"/>
          <p:nvPr>
            <p:ph type="title"/>
          </p:nvPr>
        </p:nvSpPr>
        <p:spPr>
          <a:xfrm>
            <a:off x="-83725" y="1470600"/>
            <a:ext cx="4905600" cy="2202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500"/>
              <a:t>Networking </a:t>
            </a:r>
            <a:endParaRPr sz="4500"/>
          </a:p>
          <a:p>
            <a:pPr indent="0" lvl="0" marL="0" rtl="0" algn="ctr">
              <a:spcBef>
                <a:spcPts val="0"/>
              </a:spcBef>
              <a:spcAft>
                <a:spcPts val="0"/>
              </a:spcAft>
              <a:buNone/>
            </a:pPr>
            <a:r>
              <a:rPr lang="en" sz="4500"/>
              <a:t>and Sockets</a:t>
            </a:r>
            <a:endParaRPr sz="4500"/>
          </a:p>
        </p:txBody>
      </p:sp>
      <p:pic>
        <p:nvPicPr>
          <p:cNvPr id="691" name="Google Shape;691;p79"/>
          <p:cNvPicPr preferRelativeResize="0"/>
          <p:nvPr/>
        </p:nvPicPr>
        <p:blipFill>
          <a:blip r:embed="rId3">
            <a:alphaModFix/>
          </a:blip>
          <a:stretch>
            <a:fillRect/>
          </a:stretch>
        </p:blipFill>
        <p:spPr>
          <a:xfrm>
            <a:off x="4358025" y="738725"/>
            <a:ext cx="4458925" cy="41218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0"/>
          <p:cNvSpPr txBox="1"/>
          <p:nvPr/>
        </p:nvSpPr>
        <p:spPr>
          <a:xfrm>
            <a:off x="729550" y="396007"/>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Python Socket</a:t>
            </a:r>
            <a:endParaRPr sz="2200">
              <a:solidFill>
                <a:srgbClr val="00B0B4"/>
              </a:solidFill>
            </a:endParaRPr>
          </a:p>
        </p:txBody>
      </p:sp>
      <p:grpSp>
        <p:nvGrpSpPr>
          <p:cNvPr id="697" name="Google Shape;697;p80"/>
          <p:cNvGrpSpPr/>
          <p:nvPr/>
        </p:nvGrpSpPr>
        <p:grpSpPr>
          <a:xfrm>
            <a:off x="9013842" y="4797724"/>
            <a:ext cx="226200" cy="226200"/>
            <a:chOff x="5622254" y="2690218"/>
            <a:chExt cx="226200" cy="226200"/>
          </a:xfrm>
        </p:grpSpPr>
        <p:sp>
          <p:nvSpPr>
            <p:cNvPr id="698" name="Google Shape;698;p80"/>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699" name="Google Shape;699;p80"/>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00" name="Google Shape;700;p80"/>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01" name="Google Shape;701;p80"/>
          <p:cNvSpPr txBox="1"/>
          <p:nvPr/>
        </p:nvSpPr>
        <p:spPr>
          <a:xfrm>
            <a:off x="355254" y="991425"/>
            <a:ext cx="79851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The endpoint of a connection between two communicating parties </a:t>
            </a:r>
            <a:endParaRPr sz="2000">
              <a:solidFill>
                <a:srgbClr val="212121"/>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Consists of an:</a:t>
            </a:r>
            <a:endParaRPr sz="2400">
              <a:solidFill>
                <a:srgbClr val="0D0D0D"/>
              </a:solidFill>
            </a:endParaRPr>
          </a:p>
          <a:p>
            <a:pPr indent="-197484"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Source/Destination IP address</a:t>
            </a:r>
            <a:endParaRPr sz="2200">
              <a:solidFill>
                <a:srgbClr val="0D0D0D"/>
              </a:solidFill>
            </a:endParaRPr>
          </a:p>
          <a:p>
            <a:pPr indent="-197484"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Protocol </a:t>
            </a:r>
            <a:endParaRPr sz="2200">
              <a:solidFill>
                <a:srgbClr val="0D0D0D"/>
              </a:solidFill>
            </a:endParaRPr>
          </a:p>
          <a:p>
            <a:pPr indent="-197484" lvl="1" marL="442594" rtl="0" algn="l">
              <a:lnSpc>
                <a:spcPct val="115000"/>
              </a:lnSpc>
              <a:spcBef>
                <a:spcPts val="360"/>
              </a:spcBef>
              <a:spcAft>
                <a:spcPts val="0"/>
              </a:spcAft>
              <a:buClr>
                <a:srgbClr val="00B0B4"/>
              </a:buClr>
              <a:buSzPts val="1800"/>
              <a:buFont typeface="Courier New"/>
              <a:buChar char="o"/>
            </a:pPr>
            <a:r>
              <a:rPr lang="en" sz="1800">
                <a:solidFill>
                  <a:srgbClr val="212121"/>
                </a:solidFill>
              </a:rPr>
              <a:t>Source Destination port</a:t>
            </a:r>
            <a:endParaRPr sz="22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socket library is part of Python’s standard library.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0C0C0C"/>
                </a:solidFill>
              </a:rPr>
              <a:t>The library allows creation of sockets for connection and listening purposes. </a:t>
            </a:r>
            <a:endParaRPr sz="2400">
              <a:solidFill>
                <a:srgbClr val="0C0C0C"/>
              </a:solidFill>
            </a:endParaRPr>
          </a:p>
          <a:p>
            <a:pPr indent="0" lvl="0" marL="0" rtl="0" algn="l">
              <a:lnSpc>
                <a:spcPct val="115000"/>
              </a:lnSpc>
              <a:spcBef>
                <a:spcPts val="480"/>
              </a:spcBef>
              <a:spcAft>
                <a:spcPts val="1200"/>
              </a:spcAft>
              <a:buNone/>
            </a:pPr>
            <a:r>
              <a:rPr lang="en" sz="2400">
                <a:solidFill>
                  <a:srgbClr val="0C0C0C"/>
                </a:solidFill>
              </a:rPr>
              <a:t> </a:t>
            </a:r>
            <a:endParaRPr sz="2400">
              <a:solidFill>
                <a:srgbClr val="0C0C0C"/>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81"/>
          <p:cNvSpPr txBox="1"/>
          <p:nvPr/>
        </p:nvSpPr>
        <p:spPr>
          <a:xfrm>
            <a:off x="720050" y="41203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Python Socket</a:t>
            </a:r>
            <a:endParaRPr sz="2200">
              <a:solidFill>
                <a:srgbClr val="00B0B4"/>
              </a:solidFill>
            </a:endParaRPr>
          </a:p>
        </p:txBody>
      </p:sp>
      <p:grpSp>
        <p:nvGrpSpPr>
          <p:cNvPr id="707" name="Google Shape;707;p81"/>
          <p:cNvGrpSpPr/>
          <p:nvPr/>
        </p:nvGrpSpPr>
        <p:grpSpPr>
          <a:xfrm>
            <a:off x="9004342" y="4813749"/>
            <a:ext cx="226200" cy="226200"/>
            <a:chOff x="5622254" y="2690218"/>
            <a:chExt cx="226200" cy="226200"/>
          </a:xfrm>
        </p:grpSpPr>
        <p:sp>
          <p:nvSpPr>
            <p:cNvPr id="708" name="Google Shape;708;p81"/>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09" name="Google Shape;709;p81"/>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10" name="Google Shape;710;p81"/>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11" name="Google Shape;711;p81"/>
          <p:cNvSpPr txBox="1"/>
          <p:nvPr/>
        </p:nvSpPr>
        <p:spPr>
          <a:xfrm>
            <a:off x="201667" y="991434"/>
            <a:ext cx="27774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Two objects are returned when a connection is accepted: a socket and an IP address.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A connection should be closed when the communication ends. </a:t>
            </a:r>
            <a:endParaRPr sz="2400">
              <a:solidFill>
                <a:srgbClr val="0C0C0C"/>
              </a:solidFill>
            </a:endParaRPr>
          </a:p>
          <a:p>
            <a:pPr indent="-28575" lvl="0" marL="180975" rtl="0" algn="l">
              <a:lnSpc>
                <a:spcPct val="115000"/>
              </a:lnSpc>
              <a:spcBef>
                <a:spcPts val="480"/>
              </a:spcBef>
              <a:spcAft>
                <a:spcPts val="0"/>
              </a:spcAft>
              <a:buNone/>
            </a:pPr>
            <a:r>
              <a:t/>
            </a:r>
            <a:endParaRPr sz="2400">
              <a:solidFill>
                <a:srgbClr val="212121"/>
              </a:solidFill>
            </a:endParaRPr>
          </a:p>
          <a:p>
            <a:pPr indent="-53975" lvl="0" marL="180975" rtl="0" algn="l">
              <a:lnSpc>
                <a:spcPct val="115000"/>
              </a:lnSpc>
              <a:spcBef>
                <a:spcPts val="400"/>
              </a:spcBef>
              <a:spcAft>
                <a:spcPts val="1200"/>
              </a:spcAft>
              <a:buNone/>
            </a:pPr>
            <a:r>
              <a:t/>
            </a:r>
            <a:endParaRPr sz="2000">
              <a:solidFill>
                <a:srgbClr val="212121"/>
              </a:solidFill>
            </a:endParaRPr>
          </a:p>
        </p:txBody>
      </p:sp>
      <p:sp>
        <p:nvSpPr>
          <p:cNvPr id="712" name="Google Shape;712;p81"/>
          <p:cNvSpPr txBox="1"/>
          <p:nvPr/>
        </p:nvSpPr>
        <p:spPr>
          <a:xfrm>
            <a:off x="3322600" y="909374"/>
            <a:ext cx="5189100" cy="39867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7832"/>
              </a:buClr>
              <a:buSzPts val="2100"/>
              <a:buFont typeface="Consolas"/>
              <a:buNone/>
            </a:pPr>
            <a:r>
              <a:rPr b="1" lang="en" sz="2300">
                <a:solidFill>
                  <a:srgbClr val="008800"/>
                </a:solidFill>
              </a:rPr>
              <a:t>import</a:t>
            </a:r>
            <a:r>
              <a:rPr b="1" lang="en" sz="2300">
                <a:solidFill>
                  <a:srgbClr val="333333"/>
                </a:solidFill>
              </a:rPr>
              <a:t> </a:t>
            </a:r>
            <a:r>
              <a:rPr b="1" lang="en" sz="2300">
                <a:solidFill>
                  <a:srgbClr val="0E84B5"/>
                </a:solidFill>
              </a:rPr>
              <a:t>socket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rPr b="1" lang="en" sz="2300">
                <a:solidFill>
                  <a:srgbClr val="333333"/>
                </a:solidFill>
              </a:rPr>
              <a:t>new_socket = socket.socket()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rPr b="1" lang="en" sz="2300">
                <a:solidFill>
                  <a:srgbClr val="333333"/>
                </a:solidFill>
              </a:rPr>
              <a:t>new_socket.bind((</a:t>
            </a:r>
            <a:r>
              <a:rPr b="1" lang="en" sz="2300">
                <a:solidFill>
                  <a:srgbClr val="333333"/>
                </a:solidFill>
                <a:highlight>
                  <a:srgbClr val="FFF0F0"/>
                </a:highlight>
              </a:rPr>
              <a:t>"0.0.0.0"</a:t>
            </a:r>
            <a:r>
              <a:rPr b="1" lang="en" sz="2300">
                <a:solidFill>
                  <a:srgbClr val="333333"/>
                </a:solidFill>
              </a:rPr>
              <a:t>, </a:t>
            </a:r>
            <a:r>
              <a:rPr b="1" lang="en" sz="2300">
                <a:solidFill>
                  <a:srgbClr val="0000DD"/>
                </a:solidFill>
              </a:rPr>
              <a:t>50000</a:t>
            </a:r>
            <a:r>
              <a:rPr b="1" lang="en" sz="2300">
                <a:solidFill>
                  <a:srgbClr val="333333"/>
                </a:solidFill>
              </a:rPr>
              <a: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rPr b="1" lang="en" sz="2300">
                <a:solidFill>
                  <a:srgbClr val="333333"/>
                </a:solidFill>
              </a:rPr>
              <a:t>new_socket.listen(</a:t>
            </a:r>
            <a:r>
              <a:rPr b="1" lang="en" sz="2300">
                <a:solidFill>
                  <a:srgbClr val="0000DD"/>
                </a:solidFill>
              </a:rPr>
              <a:t>4</a:t>
            </a:r>
            <a:r>
              <a:rPr b="1" lang="en" sz="2300">
                <a:solidFill>
                  <a:srgbClr val="333333"/>
                </a:solidFill>
              </a:rPr>
              <a: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rPr b="1" lang="en" sz="2300">
                <a:solidFill>
                  <a:srgbClr val="333333"/>
                </a:solidFill>
              </a:rPr>
              <a:t>conn, addr = new_socket.accept()</a:t>
            </a:r>
            <a:endParaRPr b="1" sz="2300">
              <a:solidFill>
                <a:srgbClr val="333333"/>
              </a:solidFill>
            </a:endParaRPr>
          </a:p>
          <a:p>
            <a:pPr indent="0" lvl="0" marL="0" marR="0" rtl="0" algn="l">
              <a:lnSpc>
                <a:spcPct val="100000"/>
              </a:lnSpc>
              <a:spcBef>
                <a:spcPts val="0"/>
              </a:spcBef>
              <a:spcAft>
                <a:spcPts val="0"/>
              </a:spcAft>
              <a:buClr>
                <a:srgbClr val="CC7832"/>
              </a:buClr>
              <a:buSzPts val="2100"/>
              <a:buFont typeface="Consolas"/>
              <a:buNone/>
            </a:pPr>
            <a:r>
              <a:t/>
            </a:r>
            <a:endParaRPr b="1" sz="2300">
              <a:solidFill>
                <a:srgbClr val="333333"/>
              </a:solidFill>
            </a:endParaRPr>
          </a:p>
          <a:p>
            <a:pPr indent="0" lvl="0" marL="0" rtl="0" algn="l">
              <a:lnSpc>
                <a:spcPct val="110795"/>
              </a:lnSpc>
              <a:spcBef>
                <a:spcPts val="0"/>
              </a:spcBef>
              <a:spcAft>
                <a:spcPts val="0"/>
              </a:spcAft>
              <a:buNone/>
            </a:pPr>
            <a:r>
              <a:rPr b="1" lang="en" sz="2300">
                <a:solidFill>
                  <a:srgbClr val="333333"/>
                </a:solidFill>
              </a:rPr>
              <a:t>new_socket.close()</a:t>
            </a:r>
            <a:endParaRPr b="1" sz="2300">
              <a:solidFill>
                <a:srgbClr val="CC7832"/>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82"/>
          <p:cNvSpPr txBox="1"/>
          <p:nvPr/>
        </p:nvSpPr>
        <p:spPr>
          <a:xfrm>
            <a:off x="800100" y="265794"/>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Test Server with Netcat</a:t>
            </a:r>
            <a:endParaRPr sz="2200">
              <a:solidFill>
                <a:srgbClr val="00B0B4"/>
              </a:solidFill>
            </a:endParaRPr>
          </a:p>
        </p:txBody>
      </p:sp>
      <p:grpSp>
        <p:nvGrpSpPr>
          <p:cNvPr id="718" name="Google Shape;718;p82"/>
          <p:cNvGrpSpPr/>
          <p:nvPr/>
        </p:nvGrpSpPr>
        <p:grpSpPr>
          <a:xfrm>
            <a:off x="9084392" y="4667512"/>
            <a:ext cx="226200" cy="226200"/>
            <a:chOff x="5622254" y="2690218"/>
            <a:chExt cx="226200" cy="226200"/>
          </a:xfrm>
        </p:grpSpPr>
        <p:sp>
          <p:nvSpPr>
            <p:cNvPr id="719" name="Google Shape;719;p82"/>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20" name="Google Shape;720;p82"/>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21" name="Google Shape;721;p82"/>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22" name="Google Shape;722;p82"/>
          <p:cNvSpPr txBox="1"/>
          <p:nvPr/>
        </p:nvSpPr>
        <p:spPr>
          <a:xfrm>
            <a:off x="281717" y="845197"/>
            <a:ext cx="4183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1200"/>
              </a:spcAft>
              <a:buClr>
                <a:srgbClr val="003399"/>
              </a:buClr>
              <a:buSzPts val="2000"/>
              <a:buFont typeface="Noto Sans Symbols"/>
              <a:buChar char="▪"/>
            </a:pPr>
            <a:r>
              <a:rPr lang="en" sz="2000">
                <a:solidFill>
                  <a:srgbClr val="212121"/>
                </a:solidFill>
              </a:rPr>
              <a:t>nc –v IP PORT</a:t>
            </a:r>
            <a:endParaRPr sz="2400">
              <a:solidFill>
                <a:srgbClr val="0D0D0D"/>
              </a:solidFill>
            </a:endParaRPr>
          </a:p>
        </p:txBody>
      </p:sp>
      <p:pic>
        <p:nvPicPr>
          <p:cNvPr descr="A black screen with white text&#10;&#10;Description automatically generated" id="723" name="Google Shape;723;p82"/>
          <p:cNvPicPr preferRelativeResize="0"/>
          <p:nvPr/>
        </p:nvPicPr>
        <p:blipFill rotWithShape="1">
          <a:blip r:embed="rId3">
            <a:alphaModFix/>
          </a:blip>
          <a:srcRect b="0" l="0" r="0" t="0"/>
          <a:stretch/>
        </p:blipFill>
        <p:spPr>
          <a:xfrm>
            <a:off x="468666" y="1334509"/>
            <a:ext cx="8373596" cy="1522472"/>
          </a:xfrm>
          <a:prstGeom prst="rect">
            <a:avLst/>
          </a:prstGeom>
          <a:noFill/>
          <a:ln>
            <a:noFill/>
          </a:ln>
        </p:spPr>
      </p:pic>
      <p:pic>
        <p:nvPicPr>
          <p:cNvPr descr="A screenshot of a computer&#10;&#10;Description automatically generated" id="724" name="Google Shape;724;p82"/>
          <p:cNvPicPr preferRelativeResize="0"/>
          <p:nvPr/>
        </p:nvPicPr>
        <p:blipFill rotWithShape="1">
          <a:blip r:embed="rId4">
            <a:alphaModFix/>
          </a:blip>
          <a:srcRect b="0" l="0" r="0" t="0"/>
          <a:stretch/>
        </p:blipFill>
        <p:spPr>
          <a:xfrm>
            <a:off x="765622" y="3056513"/>
            <a:ext cx="7149354" cy="193329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0"/>
          <p:cNvSpPr txBox="1"/>
          <p:nvPr/>
        </p:nvSpPr>
        <p:spPr>
          <a:xfrm>
            <a:off x="633500" y="3553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Review</a:t>
            </a:r>
            <a:endParaRPr sz="2400">
              <a:solidFill>
                <a:srgbClr val="00B0B4"/>
              </a:solidFill>
            </a:endParaRPr>
          </a:p>
        </p:txBody>
      </p:sp>
      <p:sp>
        <p:nvSpPr>
          <p:cNvPr id="183" name="Google Shape;183;p20"/>
          <p:cNvSpPr txBox="1"/>
          <p:nvPr/>
        </p:nvSpPr>
        <p:spPr>
          <a:xfrm>
            <a:off x="309028" y="1035025"/>
            <a:ext cx="5773500" cy="331230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0"/>
              </a:spcBef>
              <a:spcAft>
                <a:spcPts val="0"/>
              </a:spcAft>
              <a:buClr>
                <a:srgbClr val="003399"/>
              </a:buClr>
              <a:buSzPts val="2000"/>
              <a:buFont typeface="Calibri"/>
              <a:buChar char="•"/>
            </a:pPr>
            <a:r>
              <a:rPr lang="en" sz="2000">
                <a:solidFill>
                  <a:srgbClr val="212121"/>
                </a:solidFill>
              </a:rPr>
              <a:t>Test with these commands in CMD/Terminal:</a:t>
            </a:r>
            <a:endParaRPr sz="2400">
              <a:solidFill>
                <a:srgbClr val="0C0C0C"/>
              </a:solidFill>
            </a:endParaRPr>
          </a:p>
          <a:p>
            <a:pPr indent="-342899" lvl="1" marL="604520" rtl="0" algn="l">
              <a:lnSpc>
                <a:spcPct val="115000"/>
              </a:lnSpc>
              <a:spcBef>
                <a:spcPts val="0"/>
              </a:spcBef>
              <a:spcAft>
                <a:spcPts val="0"/>
              </a:spcAft>
              <a:buClr>
                <a:srgbClr val="00B0B4"/>
              </a:buClr>
              <a:buSzPts val="2000"/>
              <a:buFont typeface="Courier New"/>
              <a:buChar char="o"/>
            </a:pPr>
            <a:r>
              <a:rPr lang="en" sz="2000">
                <a:solidFill>
                  <a:srgbClr val="212121"/>
                </a:solidFill>
              </a:rPr>
              <a:t>python3 –version</a:t>
            </a:r>
            <a:endParaRPr sz="2000">
              <a:solidFill>
                <a:srgbClr val="212121"/>
              </a:solidFill>
            </a:endParaRPr>
          </a:p>
          <a:p>
            <a:pPr indent="-342899" lvl="1" marL="604520" rtl="0" algn="l">
              <a:lnSpc>
                <a:spcPct val="115000"/>
              </a:lnSpc>
              <a:spcBef>
                <a:spcPts val="0"/>
              </a:spcBef>
              <a:spcAft>
                <a:spcPts val="0"/>
              </a:spcAft>
              <a:buClr>
                <a:srgbClr val="00B0B4"/>
              </a:buClr>
              <a:buSzPts val="2000"/>
              <a:buFont typeface="Courier New"/>
              <a:buChar char="o"/>
            </a:pPr>
            <a:r>
              <a:rPr lang="en" sz="2000">
                <a:solidFill>
                  <a:srgbClr val="212121"/>
                </a:solidFill>
              </a:rPr>
              <a:t>python –version </a:t>
            </a:r>
            <a:endParaRPr sz="2000">
              <a:solidFill>
                <a:srgbClr val="212121"/>
              </a:solidFill>
            </a:endParaRPr>
          </a:p>
          <a:p>
            <a:pPr indent="-342899" lvl="1" marL="604520" rtl="0" algn="l">
              <a:lnSpc>
                <a:spcPct val="115000"/>
              </a:lnSpc>
              <a:spcBef>
                <a:spcPts val="0"/>
              </a:spcBef>
              <a:spcAft>
                <a:spcPts val="1200"/>
              </a:spcAft>
              <a:buClr>
                <a:srgbClr val="00B0B4"/>
              </a:buClr>
              <a:buSzPts val="2000"/>
              <a:buFont typeface="Courier New"/>
              <a:buChar char="o"/>
            </a:pPr>
            <a:r>
              <a:rPr lang="en" sz="2000">
                <a:solidFill>
                  <a:srgbClr val="212121"/>
                </a:solidFill>
              </a:rPr>
              <a:t>py –version </a:t>
            </a:r>
            <a:endParaRPr sz="2000">
              <a:solidFill>
                <a:srgbClr val="212121"/>
              </a:solidFill>
            </a:endParaRPr>
          </a:p>
        </p:txBody>
      </p:sp>
      <p:pic>
        <p:nvPicPr>
          <p:cNvPr descr="A screen shot of a computer code&#10;&#10;Description automatically generated" id="184" name="Google Shape;184;p20"/>
          <p:cNvPicPr preferRelativeResize="0"/>
          <p:nvPr/>
        </p:nvPicPr>
        <p:blipFill rotWithShape="1">
          <a:blip r:embed="rId3">
            <a:alphaModFix/>
          </a:blip>
          <a:srcRect b="0" l="0" r="0" t="0"/>
          <a:stretch/>
        </p:blipFill>
        <p:spPr>
          <a:xfrm>
            <a:off x="903692" y="2488612"/>
            <a:ext cx="7131563" cy="2220838"/>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3"/>
          <p:cNvSpPr txBox="1"/>
          <p:nvPr/>
        </p:nvSpPr>
        <p:spPr>
          <a:xfrm>
            <a:off x="776050" y="412007"/>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Client Socket</a:t>
            </a:r>
            <a:endParaRPr sz="2200">
              <a:solidFill>
                <a:srgbClr val="00B0B4"/>
              </a:solidFill>
            </a:endParaRPr>
          </a:p>
        </p:txBody>
      </p:sp>
      <p:sp>
        <p:nvSpPr>
          <p:cNvPr id="730" name="Google Shape;730;p83"/>
          <p:cNvSpPr txBox="1"/>
          <p:nvPr/>
        </p:nvSpPr>
        <p:spPr>
          <a:xfrm>
            <a:off x="257667" y="991409"/>
            <a:ext cx="4183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Connect to IP and Port as a Tuple</a:t>
            </a:r>
            <a:endParaRPr sz="2000">
              <a:solidFill>
                <a:srgbClr val="212121"/>
              </a:solidFill>
            </a:endParaRPr>
          </a:p>
          <a:p>
            <a:pPr indent="-155575" lvl="0" marL="180975" rtl="0" algn="l">
              <a:lnSpc>
                <a:spcPct val="115000"/>
              </a:lnSpc>
              <a:spcBef>
                <a:spcPts val="1200"/>
              </a:spcBef>
              <a:spcAft>
                <a:spcPts val="0"/>
              </a:spcAft>
              <a:buClr>
                <a:srgbClr val="003399"/>
              </a:buClr>
              <a:buSzPts val="2000"/>
              <a:buFont typeface="Noto Sans Symbols"/>
              <a:buChar char="▪"/>
            </a:pPr>
            <a:r>
              <a:rPr lang="en" sz="2000">
                <a:solidFill>
                  <a:srgbClr val="212121"/>
                </a:solidFill>
              </a:rPr>
              <a:t>Try/Except</a:t>
            </a:r>
            <a:endParaRPr sz="2400">
              <a:solidFill>
                <a:srgbClr val="0C0C0C"/>
              </a:solidFill>
            </a:endParaRPr>
          </a:p>
          <a:p>
            <a:pPr indent="-1555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If Statements</a:t>
            </a:r>
            <a:endParaRPr sz="2400">
              <a:solidFill>
                <a:srgbClr val="0C0C0C"/>
              </a:solidFill>
            </a:endParaRPr>
          </a:p>
          <a:p>
            <a:pPr indent="-1555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Loops</a:t>
            </a:r>
            <a:endParaRPr sz="2400">
              <a:solidFill>
                <a:srgbClr val="0C0C0C"/>
              </a:solidFill>
            </a:endParaRPr>
          </a:p>
          <a:p>
            <a:pPr indent="0" lvl="0" marL="0" rtl="0" algn="l">
              <a:lnSpc>
                <a:spcPct val="115000"/>
              </a:lnSpc>
              <a:spcBef>
                <a:spcPts val="0"/>
              </a:spcBef>
              <a:spcAft>
                <a:spcPts val="1200"/>
              </a:spcAft>
              <a:buNone/>
            </a:pPr>
            <a:r>
              <a:t/>
            </a:r>
            <a:endParaRPr sz="2000">
              <a:solidFill>
                <a:srgbClr val="212121"/>
              </a:solidFill>
            </a:endParaRPr>
          </a:p>
        </p:txBody>
      </p:sp>
      <p:sp>
        <p:nvSpPr>
          <p:cNvPr id="731" name="Google Shape;731;p83"/>
          <p:cNvSpPr txBox="1"/>
          <p:nvPr/>
        </p:nvSpPr>
        <p:spPr>
          <a:xfrm>
            <a:off x="2809334" y="2608217"/>
            <a:ext cx="5945700" cy="22473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9B7C6"/>
              </a:buClr>
              <a:buSzPts val="2000"/>
              <a:buFont typeface="Consolas"/>
              <a:buNone/>
            </a:pPr>
            <a:r>
              <a:rPr b="1" lang="en" sz="2000">
                <a:solidFill>
                  <a:srgbClr val="008800"/>
                </a:solidFill>
              </a:rPr>
              <a:t>import</a:t>
            </a:r>
            <a:r>
              <a:rPr b="1" lang="en" sz="2000">
                <a:solidFill>
                  <a:srgbClr val="333333"/>
                </a:solidFill>
              </a:rPr>
              <a:t> </a:t>
            </a:r>
            <a:r>
              <a:rPr b="1" lang="en" sz="2000">
                <a:solidFill>
                  <a:srgbClr val="0E84B5"/>
                </a:solidFill>
              </a:rPr>
              <a:t>socket</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000">
                <a:solidFill>
                  <a:srgbClr val="333333"/>
                </a:solidFill>
              </a:rPr>
              <a:t>new_socket = socket.socket()</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000">
                <a:solidFill>
                  <a:srgbClr val="333333"/>
                </a:solidFill>
              </a:rPr>
              <a:t>new_socket.connect((</a:t>
            </a:r>
            <a:r>
              <a:rPr b="1" lang="en" sz="2000">
                <a:solidFill>
                  <a:srgbClr val="333333"/>
                </a:solidFill>
                <a:highlight>
                  <a:srgbClr val="FFF0F0"/>
                </a:highlight>
              </a:rPr>
              <a:t>"10.0.0.5"</a:t>
            </a:r>
            <a:r>
              <a:rPr b="1" lang="en" sz="2000">
                <a:solidFill>
                  <a:srgbClr val="333333"/>
                </a:solidFill>
              </a:rPr>
              <a:t>, </a:t>
            </a:r>
            <a:r>
              <a:rPr b="1" lang="en" sz="2000">
                <a:solidFill>
                  <a:srgbClr val="0000DD"/>
                </a:solidFill>
              </a:rPr>
              <a:t>50000</a:t>
            </a:r>
            <a:r>
              <a:rPr b="1" lang="en" sz="2000">
                <a:solidFill>
                  <a:srgbClr val="333333"/>
                </a:solidFill>
              </a:rPr>
              <a:t>))</a:t>
            </a:r>
            <a:endParaRPr b="1" sz="20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2000">
              <a:solidFill>
                <a:srgbClr val="333333"/>
              </a:solidFill>
            </a:endParaRPr>
          </a:p>
          <a:p>
            <a:pPr indent="0" lvl="0" marL="0" rtl="0" algn="l">
              <a:lnSpc>
                <a:spcPct val="110795"/>
              </a:lnSpc>
              <a:spcBef>
                <a:spcPts val="0"/>
              </a:spcBef>
              <a:spcAft>
                <a:spcPts val="0"/>
              </a:spcAft>
              <a:buNone/>
            </a:pPr>
            <a:r>
              <a:rPr b="1" lang="en" sz="2000">
                <a:solidFill>
                  <a:srgbClr val="333333"/>
                </a:solidFill>
              </a:rPr>
              <a:t>new_socket.close()</a:t>
            </a:r>
            <a:endParaRPr b="1" sz="2000">
              <a:solidFill>
                <a:srgbClr val="CC7832"/>
              </a:solidFill>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84"/>
          <p:cNvSpPr txBox="1"/>
          <p:nvPr/>
        </p:nvSpPr>
        <p:spPr>
          <a:xfrm>
            <a:off x="744050" y="42003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Client Socket Netcat</a:t>
            </a:r>
            <a:endParaRPr sz="2200">
              <a:solidFill>
                <a:srgbClr val="00B0B4"/>
              </a:solidFill>
            </a:endParaRPr>
          </a:p>
        </p:txBody>
      </p:sp>
      <p:grpSp>
        <p:nvGrpSpPr>
          <p:cNvPr id="737" name="Google Shape;737;p84"/>
          <p:cNvGrpSpPr/>
          <p:nvPr/>
        </p:nvGrpSpPr>
        <p:grpSpPr>
          <a:xfrm>
            <a:off x="9028342" y="4821749"/>
            <a:ext cx="226200" cy="226200"/>
            <a:chOff x="5622254" y="2690218"/>
            <a:chExt cx="226200" cy="226200"/>
          </a:xfrm>
        </p:grpSpPr>
        <p:sp>
          <p:nvSpPr>
            <p:cNvPr id="738" name="Google Shape;738;p84"/>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39" name="Google Shape;739;p84"/>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40" name="Google Shape;740;p84"/>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41" name="Google Shape;741;p84"/>
          <p:cNvSpPr txBox="1"/>
          <p:nvPr/>
        </p:nvSpPr>
        <p:spPr>
          <a:xfrm>
            <a:off x="225667" y="999434"/>
            <a:ext cx="4183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1200"/>
              </a:spcAft>
              <a:buClr>
                <a:srgbClr val="003399"/>
              </a:buClr>
              <a:buSzPts val="2000"/>
              <a:buFont typeface="Noto Sans Symbols"/>
              <a:buChar char="▪"/>
            </a:pPr>
            <a:r>
              <a:rPr lang="en" sz="2000">
                <a:solidFill>
                  <a:srgbClr val="212121"/>
                </a:solidFill>
              </a:rPr>
              <a:t>Nc –lv 50000</a:t>
            </a:r>
            <a:endParaRPr sz="2400">
              <a:solidFill>
                <a:srgbClr val="0C0C0C"/>
              </a:solidFill>
            </a:endParaRPr>
          </a:p>
        </p:txBody>
      </p:sp>
      <p:pic>
        <p:nvPicPr>
          <p:cNvPr descr="A purple rectangle and white letters on a black background&#10;&#10;Description automatically generated" id="742" name="Google Shape;742;p84"/>
          <p:cNvPicPr preferRelativeResize="0"/>
          <p:nvPr/>
        </p:nvPicPr>
        <p:blipFill rotWithShape="1">
          <a:blip r:embed="rId3">
            <a:alphaModFix/>
          </a:blip>
          <a:srcRect b="9706" l="0" r="16149" t="0"/>
          <a:stretch/>
        </p:blipFill>
        <p:spPr>
          <a:xfrm>
            <a:off x="2318175" y="1593875"/>
            <a:ext cx="5862126" cy="1255625"/>
          </a:xfrm>
          <a:prstGeom prst="rect">
            <a:avLst/>
          </a:prstGeom>
          <a:noFill/>
          <a:ln>
            <a:noFill/>
          </a:ln>
        </p:spPr>
      </p:pic>
      <p:pic>
        <p:nvPicPr>
          <p:cNvPr descr="A close-up of a sign&#10;&#10;Description automatically generated" id="743" name="Google Shape;743;p84"/>
          <p:cNvPicPr preferRelativeResize="0"/>
          <p:nvPr/>
        </p:nvPicPr>
        <p:blipFill rotWithShape="1">
          <a:blip r:embed="rId4">
            <a:alphaModFix/>
          </a:blip>
          <a:srcRect b="0" l="0" r="0" t="0"/>
          <a:stretch/>
        </p:blipFill>
        <p:spPr>
          <a:xfrm>
            <a:off x="2241976" y="3447246"/>
            <a:ext cx="6762749" cy="12193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85"/>
          <p:cNvSpPr txBox="1"/>
          <p:nvPr/>
        </p:nvSpPr>
        <p:spPr>
          <a:xfrm>
            <a:off x="960150" y="380007"/>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Sending data</a:t>
            </a:r>
            <a:endParaRPr sz="2200">
              <a:solidFill>
                <a:srgbClr val="00B0B4"/>
              </a:solidFill>
            </a:endParaRPr>
          </a:p>
        </p:txBody>
      </p:sp>
      <p:grpSp>
        <p:nvGrpSpPr>
          <p:cNvPr id="749" name="Google Shape;749;p85"/>
          <p:cNvGrpSpPr/>
          <p:nvPr/>
        </p:nvGrpSpPr>
        <p:grpSpPr>
          <a:xfrm>
            <a:off x="9244442" y="4781724"/>
            <a:ext cx="226200" cy="226200"/>
            <a:chOff x="5622254" y="2690218"/>
            <a:chExt cx="226200" cy="226200"/>
          </a:xfrm>
        </p:grpSpPr>
        <p:sp>
          <p:nvSpPr>
            <p:cNvPr id="750" name="Google Shape;750;p85"/>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51" name="Google Shape;751;p85"/>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52" name="Google Shape;752;p85"/>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53" name="Google Shape;753;p85"/>
          <p:cNvSpPr txBox="1"/>
          <p:nvPr/>
        </p:nvSpPr>
        <p:spPr>
          <a:xfrm>
            <a:off x="388492" y="915609"/>
            <a:ext cx="4183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Data sent between a client and server must be encoded.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212121"/>
                </a:solidFill>
              </a:rPr>
              <a:t>Encoding is required because a socket can only accept bytes. </a:t>
            </a:r>
            <a:endParaRPr sz="2400">
              <a:solidFill>
                <a:srgbClr val="0C0C0C"/>
              </a:solidFill>
            </a:endParaRPr>
          </a:p>
        </p:txBody>
      </p:sp>
      <p:sp>
        <p:nvSpPr>
          <p:cNvPr id="754" name="Google Shape;754;p85"/>
          <p:cNvSpPr txBox="1"/>
          <p:nvPr/>
        </p:nvSpPr>
        <p:spPr>
          <a:xfrm>
            <a:off x="1271737" y="2360119"/>
            <a:ext cx="7608300" cy="25860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CC7832"/>
              </a:buClr>
              <a:buSzPts val="2000"/>
              <a:buFont typeface="Consolas"/>
              <a:buNone/>
            </a:pPr>
            <a:r>
              <a:rPr b="1" lang="en" sz="1800">
                <a:solidFill>
                  <a:srgbClr val="008800"/>
                </a:solidFill>
              </a:rPr>
              <a:t>import</a:t>
            </a:r>
            <a:r>
              <a:rPr b="1" lang="en" sz="1800">
                <a:solidFill>
                  <a:srgbClr val="333333"/>
                </a:solidFill>
              </a:rPr>
              <a:t> </a:t>
            </a:r>
            <a:r>
              <a:rPr b="1" lang="en" sz="1800">
                <a:solidFill>
                  <a:srgbClr val="0E84B5"/>
                </a:solidFill>
              </a:rPr>
              <a:t>socket</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b="1" lang="en" sz="1800">
                <a:solidFill>
                  <a:srgbClr val="333333"/>
                </a:solidFill>
              </a:rPr>
              <a:t>new_socket = socket.socket()</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b="1" lang="en" sz="1800">
                <a:solidFill>
                  <a:srgbClr val="333333"/>
                </a:solidFill>
              </a:rPr>
              <a:t>new_socket.connect((</a:t>
            </a:r>
            <a:r>
              <a:rPr b="1" lang="en" sz="1800">
                <a:solidFill>
                  <a:srgbClr val="333333"/>
                </a:solidFill>
                <a:highlight>
                  <a:srgbClr val="FFF0F0"/>
                </a:highlight>
              </a:rPr>
              <a:t>"10.0.0.5"</a:t>
            </a:r>
            <a:r>
              <a:rPr b="1" lang="en" sz="1800">
                <a:solidFill>
                  <a:srgbClr val="333333"/>
                </a:solidFill>
              </a:rPr>
              <a:t>, </a:t>
            </a:r>
            <a:r>
              <a:rPr b="1" lang="en" sz="1800">
                <a:solidFill>
                  <a:srgbClr val="0000DD"/>
                </a:solidFill>
              </a:rPr>
              <a:t>50000</a:t>
            </a:r>
            <a:r>
              <a:rPr b="1" lang="en" sz="1800">
                <a:solidFill>
                  <a:srgbClr val="333333"/>
                </a:solidFill>
              </a:rPr>
              <a:t>))</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rPr b="1" lang="en" sz="1800">
                <a:solidFill>
                  <a:srgbClr val="333333"/>
                </a:solidFill>
              </a:rPr>
              <a:t>new_socket.send(</a:t>
            </a:r>
            <a:r>
              <a:rPr b="1" lang="en" sz="1800">
                <a:solidFill>
                  <a:srgbClr val="333333"/>
                </a:solidFill>
                <a:highlight>
                  <a:srgbClr val="FFF0F0"/>
                </a:highlight>
              </a:rPr>
              <a:t>"Hello from the other side"</a:t>
            </a:r>
            <a:r>
              <a:rPr b="1" lang="en" sz="1800">
                <a:solidFill>
                  <a:srgbClr val="333333"/>
                </a:solidFill>
              </a:rPr>
              <a:t>.encode())</a:t>
            </a:r>
            <a:endParaRPr b="1" sz="1800">
              <a:solidFill>
                <a:srgbClr val="333333"/>
              </a:solidFill>
            </a:endParaRPr>
          </a:p>
          <a:p>
            <a:pPr indent="0" lvl="0" marL="0" marR="0" rtl="0" algn="l">
              <a:lnSpc>
                <a:spcPct val="100000"/>
              </a:lnSpc>
              <a:spcBef>
                <a:spcPts val="0"/>
              </a:spcBef>
              <a:spcAft>
                <a:spcPts val="0"/>
              </a:spcAft>
              <a:buClr>
                <a:srgbClr val="CC7832"/>
              </a:buClr>
              <a:buSzPts val="2000"/>
              <a:buFont typeface="Consolas"/>
              <a:buNone/>
            </a:pPr>
            <a:r>
              <a:t/>
            </a:r>
            <a:endParaRPr b="1" sz="1800">
              <a:solidFill>
                <a:srgbClr val="333333"/>
              </a:solidFill>
            </a:endParaRPr>
          </a:p>
          <a:p>
            <a:pPr indent="0" lvl="0" marL="0" rtl="0" algn="l">
              <a:lnSpc>
                <a:spcPct val="110795"/>
              </a:lnSpc>
              <a:spcBef>
                <a:spcPts val="0"/>
              </a:spcBef>
              <a:spcAft>
                <a:spcPts val="0"/>
              </a:spcAft>
              <a:buNone/>
            </a:pPr>
            <a:r>
              <a:rPr b="1" lang="en" sz="1800">
                <a:solidFill>
                  <a:srgbClr val="333333"/>
                </a:solidFill>
              </a:rPr>
              <a:t>new_socket.close()</a:t>
            </a:r>
            <a:endParaRPr b="1" sz="1800">
              <a:solidFill>
                <a:srgbClr val="CC7832"/>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86"/>
          <p:cNvSpPr txBox="1"/>
          <p:nvPr/>
        </p:nvSpPr>
        <p:spPr>
          <a:xfrm>
            <a:off x="696025" y="257794"/>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Receiving data Server</a:t>
            </a:r>
            <a:endParaRPr sz="2200">
              <a:solidFill>
                <a:srgbClr val="00B0B4"/>
              </a:solidFill>
            </a:endParaRPr>
          </a:p>
        </p:txBody>
      </p:sp>
      <p:sp>
        <p:nvSpPr>
          <p:cNvPr id="760" name="Google Shape;760;p86"/>
          <p:cNvSpPr txBox="1"/>
          <p:nvPr/>
        </p:nvSpPr>
        <p:spPr>
          <a:xfrm>
            <a:off x="177642" y="837197"/>
            <a:ext cx="35505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Python’s socket can also accept data from a client. </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A byte limitation (buffer) needs to be set for all data received.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212121"/>
                </a:solidFill>
              </a:rPr>
              <a:t>The accepted data must be decoded to get the human-readable representation. </a:t>
            </a:r>
            <a:endParaRPr sz="2400">
              <a:solidFill>
                <a:srgbClr val="0C0C0C"/>
              </a:solidFill>
            </a:endParaRPr>
          </a:p>
        </p:txBody>
      </p:sp>
      <p:sp>
        <p:nvSpPr>
          <p:cNvPr id="761" name="Google Shape;761;p86"/>
          <p:cNvSpPr txBox="1"/>
          <p:nvPr/>
        </p:nvSpPr>
        <p:spPr>
          <a:xfrm>
            <a:off x="3667601" y="875600"/>
            <a:ext cx="4960800" cy="3682800"/>
          </a:xfrm>
          <a:prstGeom prst="rect">
            <a:avLst/>
          </a:prstGeom>
          <a:solidFill>
            <a:schemeClr val="lt2"/>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9B7C6"/>
              </a:buClr>
              <a:buSzPts val="2000"/>
              <a:buFont typeface="Consolas"/>
              <a:buNone/>
            </a:pPr>
            <a:r>
              <a:rPr b="1" lang="en" sz="2100">
                <a:solidFill>
                  <a:srgbClr val="008800"/>
                </a:solidFill>
              </a:rPr>
              <a:t>import</a:t>
            </a:r>
            <a:r>
              <a:rPr b="1" lang="en" sz="2100">
                <a:solidFill>
                  <a:srgbClr val="333333"/>
                </a:solidFill>
              </a:rPr>
              <a:t> </a:t>
            </a:r>
            <a:r>
              <a:rPr b="1" lang="en" sz="2100">
                <a:solidFill>
                  <a:srgbClr val="0E84B5"/>
                </a:solidFill>
              </a:rPr>
              <a:t>socket</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new_socket = socket.socket()</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new_socket.bind((</a:t>
            </a:r>
            <a:r>
              <a:rPr b="1" lang="en" sz="2100">
                <a:solidFill>
                  <a:srgbClr val="FF0000"/>
                </a:solidFill>
                <a:highlight>
                  <a:srgbClr val="FFAAAA"/>
                </a:highlight>
              </a:rPr>
              <a:t>“</a:t>
            </a:r>
            <a:r>
              <a:rPr b="1" lang="en" sz="2100">
                <a:solidFill>
                  <a:srgbClr val="6600EE"/>
                </a:solidFill>
              </a:rPr>
              <a:t>0.0</a:t>
            </a:r>
            <a:r>
              <a:rPr b="1" lang="en" sz="2100">
                <a:solidFill>
                  <a:srgbClr val="333333"/>
                </a:solidFill>
              </a:rPr>
              <a:t>.</a:t>
            </a:r>
            <a:r>
              <a:rPr b="1" lang="en" sz="2100">
                <a:solidFill>
                  <a:srgbClr val="6600EE"/>
                </a:solidFill>
              </a:rPr>
              <a:t>0.0</a:t>
            </a:r>
            <a:r>
              <a:rPr b="1" lang="en" sz="2100">
                <a:solidFill>
                  <a:srgbClr val="333333"/>
                </a:solidFill>
                <a:highlight>
                  <a:srgbClr val="FFF0F0"/>
                </a:highlight>
              </a:rPr>
              <a:t>", 50000))</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new_socket.listen(</a:t>
            </a:r>
            <a:r>
              <a:rPr b="1" lang="en" sz="2100">
                <a:solidFill>
                  <a:srgbClr val="0000DD"/>
                </a:solidFill>
              </a:rPr>
              <a:t>4</a:t>
            </a:r>
            <a:r>
              <a:rPr b="1" lang="en" sz="2100">
                <a:solidFill>
                  <a:srgbClr val="333333"/>
                </a:solidFill>
              </a:rPr>
              <a:t>)</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conn, addr = new_socket.accept()</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data = conn.recv(</a:t>
            </a:r>
            <a:r>
              <a:rPr b="1" lang="en" sz="2100">
                <a:solidFill>
                  <a:srgbClr val="0000DD"/>
                </a:solidFill>
              </a:rPr>
              <a:t>2048</a:t>
            </a:r>
            <a:r>
              <a:rPr b="1" lang="en" sz="2100">
                <a:solidFill>
                  <a:srgbClr val="333333"/>
                </a:solidFill>
              </a:rPr>
              <a:t>).decode()</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008800"/>
                </a:solidFill>
              </a:rPr>
              <a:t>print</a:t>
            </a:r>
            <a:r>
              <a:rPr b="1" lang="en" sz="2100">
                <a:solidFill>
                  <a:srgbClr val="333333"/>
                </a:solidFill>
              </a:rPr>
              <a:t>(data)</a:t>
            </a:r>
            <a:endParaRPr b="1" sz="21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2100">
                <a:solidFill>
                  <a:srgbClr val="333333"/>
                </a:solidFill>
              </a:rPr>
              <a:t>new_socket.close()</a:t>
            </a:r>
            <a:endParaRPr b="1" sz="2100">
              <a:solidFill>
                <a:srgbClr val="333333"/>
              </a:solidFill>
            </a:endParaRPr>
          </a:p>
          <a:p>
            <a:pPr indent="0" lvl="0" marL="0" rtl="0" algn="l">
              <a:lnSpc>
                <a:spcPct val="110795"/>
              </a:lnSpc>
              <a:spcBef>
                <a:spcPts val="0"/>
              </a:spcBef>
              <a:spcAft>
                <a:spcPts val="0"/>
              </a:spcAft>
              <a:buNone/>
            </a:pPr>
            <a:r>
              <a:rPr b="1" lang="en" sz="2100">
                <a:solidFill>
                  <a:srgbClr val="333333"/>
                </a:solidFill>
              </a:rPr>
              <a:t>-------------------------------------</a:t>
            </a:r>
            <a:endParaRPr b="1" sz="2100">
              <a:solidFill>
                <a:srgbClr val="333333"/>
              </a:solidFill>
            </a:endParaRPr>
          </a:p>
          <a:p>
            <a:pPr indent="0" lvl="0" marL="0" rtl="0" algn="l">
              <a:lnSpc>
                <a:spcPct val="110795"/>
              </a:lnSpc>
              <a:spcBef>
                <a:spcPts val="0"/>
              </a:spcBef>
              <a:spcAft>
                <a:spcPts val="0"/>
              </a:spcAft>
              <a:buNone/>
            </a:pPr>
            <a:r>
              <a:rPr b="1" lang="en" sz="2100">
                <a:solidFill>
                  <a:srgbClr val="333333"/>
                </a:solidFill>
              </a:rPr>
              <a:t>Hello </a:t>
            </a:r>
            <a:r>
              <a:rPr b="1" lang="en" sz="2100">
                <a:solidFill>
                  <a:srgbClr val="008800"/>
                </a:solidFill>
              </a:rPr>
              <a:t>from</a:t>
            </a:r>
            <a:r>
              <a:rPr b="1" lang="en" sz="2100">
                <a:solidFill>
                  <a:srgbClr val="333333"/>
                </a:solidFill>
              </a:rPr>
              <a:t> </a:t>
            </a:r>
            <a:r>
              <a:rPr b="1" lang="en" sz="2100">
                <a:solidFill>
                  <a:srgbClr val="0E84B5"/>
                </a:solidFill>
              </a:rPr>
              <a:t>the</a:t>
            </a:r>
            <a:r>
              <a:rPr b="1" lang="en" sz="2100">
                <a:solidFill>
                  <a:srgbClr val="333333"/>
                </a:solidFill>
              </a:rPr>
              <a:t> </a:t>
            </a:r>
            <a:r>
              <a:rPr b="1" lang="en" sz="2100">
                <a:solidFill>
                  <a:srgbClr val="0E84B5"/>
                </a:solidFill>
              </a:rPr>
              <a:t>other</a:t>
            </a:r>
            <a:r>
              <a:rPr b="1" lang="en" sz="2100">
                <a:solidFill>
                  <a:srgbClr val="333333"/>
                </a:solidFill>
              </a:rPr>
              <a:t> </a:t>
            </a:r>
            <a:r>
              <a:rPr b="1" lang="en" sz="2100">
                <a:solidFill>
                  <a:srgbClr val="0E84B5"/>
                </a:solidFill>
              </a:rPr>
              <a:t>side</a:t>
            </a:r>
            <a:endParaRPr b="1" sz="2100">
              <a:solidFill>
                <a:srgbClr val="CC7832"/>
              </a:solidFill>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87"/>
          <p:cNvSpPr txBox="1"/>
          <p:nvPr/>
        </p:nvSpPr>
        <p:spPr>
          <a:xfrm>
            <a:off x="633500" y="323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Receiving data Client Side</a:t>
            </a:r>
            <a:endParaRPr sz="2200">
              <a:solidFill>
                <a:srgbClr val="00B0B4"/>
              </a:solidFill>
            </a:endParaRPr>
          </a:p>
        </p:txBody>
      </p:sp>
      <p:grpSp>
        <p:nvGrpSpPr>
          <p:cNvPr id="767" name="Google Shape;767;p87"/>
          <p:cNvGrpSpPr/>
          <p:nvPr/>
        </p:nvGrpSpPr>
        <p:grpSpPr>
          <a:xfrm>
            <a:off x="8917792" y="4725699"/>
            <a:ext cx="226200" cy="226200"/>
            <a:chOff x="5622254" y="2690218"/>
            <a:chExt cx="226200" cy="226200"/>
          </a:xfrm>
        </p:grpSpPr>
        <p:sp>
          <p:nvSpPr>
            <p:cNvPr id="768" name="Google Shape;768;p87"/>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69" name="Google Shape;769;p87"/>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70" name="Google Shape;770;p87"/>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71" name="Google Shape;771;p87"/>
          <p:cNvSpPr txBox="1"/>
          <p:nvPr/>
        </p:nvSpPr>
        <p:spPr>
          <a:xfrm>
            <a:off x="115117" y="903384"/>
            <a:ext cx="3550500" cy="3312300"/>
          </a:xfrm>
          <a:prstGeom prst="rect">
            <a:avLst/>
          </a:prstGeom>
          <a:noFill/>
          <a:ln>
            <a:noFill/>
          </a:ln>
        </p:spPr>
        <p:txBody>
          <a:bodyPr anchorCtr="0" anchor="t" bIns="45700" lIns="91425" spcFirstLastPara="1" rIns="91425" wrap="square" tIns="45700">
            <a:noAutofit/>
          </a:bodyPr>
          <a:lstStyle/>
          <a:p>
            <a:pPr indent="-174625" lvl="0" marL="180975" rtl="0" algn="l">
              <a:lnSpc>
                <a:spcPct val="115000"/>
              </a:lnSpc>
              <a:spcBef>
                <a:spcPts val="0"/>
              </a:spcBef>
              <a:spcAft>
                <a:spcPts val="0"/>
              </a:spcAft>
              <a:buClr>
                <a:srgbClr val="003399"/>
              </a:buClr>
              <a:buSzPts val="2300"/>
              <a:buFont typeface="Courier New"/>
              <a:buChar char="▪"/>
            </a:pPr>
            <a:r>
              <a:rPr lang="en" sz="2300">
                <a:solidFill>
                  <a:srgbClr val="212121"/>
                </a:solidFill>
              </a:rPr>
              <a:t>A server typically also sends data to clients. </a:t>
            </a:r>
            <a:endParaRPr sz="2300">
              <a:solidFill>
                <a:srgbClr val="0C0C0C"/>
              </a:solidFill>
            </a:endParaRPr>
          </a:p>
          <a:p>
            <a:pPr indent="-200025" lvl="0" marL="180975" rtl="0" algn="l">
              <a:lnSpc>
                <a:spcPct val="115000"/>
              </a:lnSpc>
              <a:spcBef>
                <a:spcPts val="400"/>
              </a:spcBef>
              <a:spcAft>
                <a:spcPts val="1200"/>
              </a:spcAft>
              <a:buClr>
                <a:srgbClr val="003399"/>
              </a:buClr>
              <a:buSzPts val="2300"/>
              <a:buFont typeface="Noto Sans Symbols"/>
              <a:buChar char="▪"/>
            </a:pPr>
            <a:r>
              <a:rPr lang="en" sz="2300">
                <a:solidFill>
                  <a:srgbClr val="212121"/>
                </a:solidFill>
              </a:rPr>
              <a:t>Clients receive the data similarly to how the server receives data. </a:t>
            </a:r>
            <a:endParaRPr sz="2300">
              <a:solidFill>
                <a:srgbClr val="0C0C0C"/>
              </a:solidFill>
            </a:endParaRPr>
          </a:p>
        </p:txBody>
      </p:sp>
      <p:sp>
        <p:nvSpPr>
          <p:cNvPr id="772" name="Google Shape;772;p87"/>
          <p:cNvSpPr txBox="1"/>
          <p:nvPr/>
        </p:nvSpPr>
        <p:spPr>
          <a:xfrm>
            <a:off x="3798400" y="935850"/>
            <a:ext cx="4798200" cy="4001100"/>
          </a:xfrm>
          <a:prstGeom prst="rect">
            <a:avLst/>
          </a:prstGeom>
          <a:solidFill>
            <a:schemeClr val="lt2"/>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A9B7C6"/>
              </a:buClr>
              <a:buSzPts val="2000"/>
              <a:buFont typeface="Consolas"/>
              <a:buNone/>
            </a:pPr>
            <a:r>
              <a:rPr b="1" lang="en" sz="1800">
                <a:solidFill>
                  <a:srgbClr val="008800"/>
                </a:solidFill>
              </a:rPr>
              <a:t>import</a:t>
            </a:r>
            <a:r>
              <a:rPr b="1" lang="en" sz="1800">
                <a:solidFill>
                  <a:srgbClr val="333333"/>
                </a:solidFill>
              </a:rPr>
              <a:t> </a:t>
            </a:r>
            <a:r>
              <a:rPr b="1" lang="en" sz="1800">
                <a:solidFill>
                  <a:srgbClr val="0E84B5"/>
                </a:solidFill>
              </a:rPr>
              <a:t>socket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new_socket = socket.socket()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new_socket.settimeout(</a:t>
            </a:r>
            <a:r>
              <a:rPr b="1" lang="en" sz="1800">
                <a:solidFill>
                  <a:srgbClr val="6600EE"/>
                </a:solidFill>
              </a:rPr>
              <a:t>5.0</a:t>
            </a:r>
            <a:r>
              <a:rPr b="1" lang="en" sz="1800">
                <a:solidFill>
                  <a:srgbClr val="333333"/>
                </a:solidFill>
              </a:rPr>
              <a: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new_socket.connect((</a:t>
            </a:r>
            <a:r>
              <a:rPr b="1" lang="en" sz="1800">
                <a:solidFill>
                  <a:srgbClr val="FF0000"/>
                </a:solidFill>
                <a:highlight>
                  <a:srgbClr val="FFAAAA"/>
                </a:highlight>
              </a:rPr>
              <a:t>“</a:t>
            </a:r>
            <a:r>
              <a:rPr b="1" lang="en" sz="1800">
                <a:solidFill>
                  <a:srgbClr val="6600EE"/>
                </a:solidFill>
              </a:rPr>
              <a:t>10.0</a:t>
            </a:r>
            <a:r>
              <a:rPr b="1" lang="en" sz="1800">
                <a:solidFill>
                  <a:srgbClr val="333333"/>
                </a:solidFill>
              </a:rPr>
              <a:t>.</a:t>
            </a:r>
            <a:r>
              <a:rPr b="1" lang="en" sz="1800">
                <a:solidFill>
                  <a:srgbClr val="6600EE"/>
                </a:solidFill>
              </a:rPr>
              <a:t>0.5</a:t>
            </a:r>
            <a:r>
              <a:rPr b="1" lang="en" sz="1800">
                <a:solidFill>
                  <a:srgbClr val="333333"/>
                </a:solidFill>
                <a:highlight>
                  <a:srgbClr val="FFF0F0"/>
                </a:highlight>
              </a:rPr>
              <a:t>", 50000))</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data = new_socket.recv(</a:t>
            </a:r>
            <a:r>
              <a:rPr b="1" lang="en" sz="1800">
                <a:solidFill>
                  <a:srgbClr val="0000DD"/>
                </a:solidFill>
              </a:rPr>
              <a:t>2048</a:t>
            </a:r>
            <a:r>
              <a:rPr b="1" lang="en" sz="1800">
                <a:solidFill>
                  <a:srgbClr val="333333"/>
                </a:solidFill>
              </a:rPr>
              <a:t>).decode()</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008800"/>
                </a:solidFill>
              </a:rPr>
              <a:t>print</a:t>
            </a:r>
            <a:r>
              <a:rPr b="1" lang="en" sz="1800">
                <a:solidFill>
                  <a:srgbClr val="333333"/>
                </a:solidFill>
              </a:rPr>
              <a:t>(data)</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008800"/>
                </a:solidFill>
              </a:rPr>
              <a:t>except</a:t>
            </a:r>
            <a:r>
              <a:rPr b="1" lang="en" sz="1800">
                <a:solidFill>
                  <a:srgbClr val="333333"/>
                </a:solidFill>
              </a:rPr>
              <a:t> socket.timeout: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008800"/>
                </a:solidFill>
              </a:rPr>
              <a:t>print</a:t>
            </a:r>
            <a:r>
              <a:rPr b="1" lang="en" sz="1800">
                <a:solidFill>
                  <a:srgbClr val="333333"/>
                </a:solidFill>
              </a:rPr>
              <a:t>(</a:t>
            </a:r>
            <a:r>
              <a:rPr b="1" lang="en" sz="1800">
                <a:solidFill>
                  <a:srgbClr val="333333"/>
                </a:solidFill>
                <a:highlight>
                  <a:srgbClr val="FFF0F0"/>
                </a:highlight>
              </a:rPr>
              <a:t>"Timed out waiting for data"</a:t>
            </a:r>
            <a:r>
              <a:rPr b="1" lang="en" sz="1800">
                <a:solidFill>
                  <a:srgbClr val="333333"/>
                </a:solidFill>
              </a:rPr>
              <a:t>)</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new_socket.close()</a:t>
            </a:r>
            <a:endParaRPr b="1" sz="1800">
              <a:solidFill>
                <a:srgbClr val="333333"/>
              </a:solidFill>
            </a:endParaRPr>
          </a:p>
          <a:p>
            <a:pPr indent="0" lvl="0" marL="0" marR="0" rtl="0" algn="l">
              <a:lnSpc>
                <a:spcPct val="100000"/>
              </a:lnSpc>
              <a:spcBef>
                <a:spcPts val="0"/>
              </a:spcBef>
              <a:spcAft>
                <a:spcPts val="0"/>
              </a:spcAft>
              <a:buClr>
                <a:srgbClr val="A9B7C6"/>
              </a:buClr>
              <a:buSzPts val="2000"/>
              <a:buFont typeface="Consolas"/>
              <a:buNone/>
            </a:pPr>
            <a:r>
              <a:rPr b="1" lang="en" sz="1800">
                <a:solidFill>
                  <a:srgbClr val="333333"/>
                </a:solidFill>
              </a:rPr>
              <a:t>--------------------------------------</a:t>
            </a:r>
            <a:endParaRPr b="1" sz="1800">
              <a:solidFill>
                <a:srgbClr val="333333"/>
              </a:solidFill>
            </a:endParaRPr>
          </a:p>
          <a:p>
            <a:pPr indent="0" lvl="0" marL="0" rtl="0" algn="l">
              <a:lnSpc>
                <a:spcPct val="110795"/>
              </a:lnSpc>
              <a:spcBef>
                <a:spcPts val="0"/>
              </a:spcBef>
              <a:spcAft>
                <a:spcPts val="0"/>
              </a:spcAft>
              <a:buNone/>
            </a:pPr>
            <a:r>
              <a:rPr b="1" lang="en" sz="1800">
                <a:solidFill>
                  <a:srgbClr val="333333"/>
                </a:solidFill>
              </a:rPr>
              <a:t>Hello </a:t>
            </a:r>
            <a:r>
              <a:rPr b="1" lang="en" sz="1800">
                <a:solidFill>
                  <a:srgbClr val="008800"/>
                </a:solidFill>
              </a:rPr>
              <a:t>from</a:t>
            </a:r>
            <a:r>
              <a:rPr b="1" lang="en" sz="1800">
                <a:solidFill>
                  <a:srgbClr val="333333"/>
                </a:solidFill>
              </a:rPr>
              <a:t> </a:t>
            </a:r>
            <a:r>
              <a:rPr b="1" lang="en" sz="1800">
                <a:solidFill>
                  <a:srgbClr val="0E84B5"/>
                </a:solidFill>
              </a:rPr>
              <a:t>server</a:t>
            </a:r>
            <a:endParaRPr b="1" sz="1800">
              <a:solidFill>
                <a:srgbClr val="0E84B5"/>
              </a:solidFill>
            </a:endParaRPr>
          </a:p>
          <a:p>
            <a:pPr indent="0" lvl="0" marL="0" marR="0" rtl="0" algn="l">
              <a:lnSpc>
                <a:spcPct val="100000"/>
              </a:lnSpc>
              <a:spcBef>
                <a:spcPts val="0"/>
              </a:spcBef>
              <a:spcAft>
                <a:spcPts val="0"/>
              </a:spcAft>
              <a:buClr>
                <a:srgbClr val="A9B7C6"/>
              </a:buClr>
              <a:buSzPts val="2000"/>
              <a:buFont typeface="Consolas"/>
              <a:buNone/>
            </a:pPr>
            <a:r>
              <a:t/>
            </a:r>
            <a:endParaRPr b="1" sz="1800">
              <a:solidFill>
                <a:srgbClr val="CC7832"/>
              </a:solidFill>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88"/>
          <p:cNvSpPr txBox="1"/>
          <p:nvPr/>
        </p:nvSpPr>
        <p:spPr>
          <a:xfrm>
            <a:off x="745575" y="379507"/>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Lab 9: </a:t>
            </a:r>
            <a:r>
              <a:rPr lang="en" sz="2200">
                <a:solidFill>
                  <a:srgbClr val="00B0B4"/>
                </a:solidFill>
              </a:rPr>
              <a:t>Login via Sockets</a:t>
            </a:r>
            <a:endParaRPr sz="2200">
              <a:solidFill>
                <a:srgbClr val="00B0B4"/>
              </a:solidFill>
            </a:endParaRPr>
          </a:p>
        </p:txBody>
      </p:sp>
      <p:grpSp>
        <p:nvGrpSpPr>
          <p:cNvPr id="778" name="Google Shape;778;p88"/>
          <p:cNvGrpSpPr/>
          <p:nvPr/>
        </p:nvGrpSpPr>
        <p:grpSpPr>
          <a:xfrm>
            <a:off x="9029867" y="4781224"/>
            <a:ext cx="226200" cy="226200"/>
            <a:chOff x="5622254" y="2690218"/>
            <a:chExt cx="226200" cy="226200"/>
          </a:xfrm>
        </p:grpSpPr>
        <p:sp>
          <p:nvSpPr>
            <p:cNvPr id="779" name="Google Shape;779;p88"/>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80" name="Google Shape;780;p88"/>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81" name="Google Shape;781;p88"/>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82" name="Google Shape;782;p88"/>
          <p:cNvSpPr txBox="1"/>
          <p:nvPr/>
        </p:nvSpPr>
        <p:spPr>
          <a:xfrm>
            <a:off x="237592" y="823834"/>
            <a:ext cx="7383900" cy="3312300"/>
          </a:xfrm>
          <a:prstGeom prst="rect">
            <a:avLst/>
          </a:prstGeom>
          <a:noFill/>
          <a:ln>
            <a:noFill/>
          </a:ln>
        </p:spPr>
        <p:txBody>
          <a:bodyPr anchorCtr="0" anchor="t" bIns="45700" lIns="91425" spcFirstLastPara="1" rIns="91425" wrap="square" tIns="45700">
            <a:noAutofit/>
          </a:bodyPr>
          <a:lstStyle/>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Pick a Partner to be Server or Client</a:t>
            </a:r>
            <a:endParaRPr sz="1800">
              <a:solidFill>
                <a:srgbClr val="212121"/>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Client Connect to Server</a:t>
            </a:r>
            <a:endParaRPr sz="1800">
              <a:solidFill>
                <a:srgbClr val="212121"/>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Server Ask Client for Username &amp; </a:t>
            </a:r>
            <a:r>
              <a:rPr lang="en" sz="1800">
                <a:solidFill>
                  <a:srgbClr val="212121"/>
                </a:solidFill>
              </a:rPr>
              <a:t>Client sends username</a:t>
            </a:r>
            <a:endParaRPr sz="1800">
              <a:solidFill>
                <a:srgbClr val="0C0C0C"/>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Server asks for password &amp; </a:t>
            </a:r>
            <a:r>
              <a:rPr lang="en" sz="1800">
                <a:solidFill>
                  <a:srgbClr val="212121"/>
                </a:solidFill>
              </a:rPr>
              <a:t>Client Sends password</a:t>
            </a:r>
            <a:endParaRPr sz="1800">
              <a:solidFill>
                <a:srgbClr val="212121"/>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Server compares Username &amp; Password to Known Credentials and Authenticates (Passwords in Variable or from File on Server)</a:t>
            </a:r>
            <a:endParaRPr sz="1800">
              <a:solidFill>
                <a:srgbClr val="0C0C0C"/>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If correct, Servers says “Login </a:t>
            </a:r>
            <a:r>
              <a:rPr lang="en" sz="1800">
                <a:solidFill>
                  <a:srgbClr val="212121"/>
                </a:solidFill>
              </a:rPr>
              <a:t>Successful</a:t>
            </a:r>
            <a:r>
              <a:rPr lang="en" sz="1800">
                <a:solidFill>
                  <a:srgbClr val="212121"/>
                </a:solidFill>
              </a:rPr>
              <a:t> “</a:t>
            </a:r>
            <a:endParaRPr sz="1800">
              <a:solidFill>
                <a:srgbClr val="0C0C0C"/>
              </a:solidFill>
            </a:endParaRPr>
          </a:p>
          <a:p>
            <a:pPr indent="-342900" lvl="1" marL="588010" rtl="0" algn="l">
              <a:lnSpc>
                <a:spcPct val="115000"/>
              </a:lnSpc>
              <a:spcBef>
                <a:spcPts val="360"/>
              </a:spcBef>
              <a:spcAft>
                <a:spcPts val="0"/>
              </a:spcAft>
              <a:buClr>
                <a:srgbClr val="00B0B4"/>
              </a:buClr>
              <a:buSzPts val="1800"/>
              <a:buFont typeface="Calibri"/>
              <a:buAutoNum type="arabicPeriod"/>
            </a:pPr>
            <a:r>
              <a:rPr lang="en" sz="1800">
                <a:solidFill>
                  <a:srgbClr val="212121"/>
                </a:solidFill>
              </a:rPr>
              <a:t>If wrong, Server tells client “Wrong Credentials”</a:t>
            </a:r>
            <a:endParaRPr sz="1800">
              <a:solidFill>
                <a:srgbClr val="212121"/>
              </a:solidFill>
            </a:endParaRPr>
          </a:p>
          <a:p>
            <a:pPr indent="-342900" lvl="1" marL="588010" rtl="0" algn="l">
              <a:lnSpc>
                <a:spcPct val="115000"/>
              </a:lnSpc>
              <a:spcBef>
                <a:spcPts val="1200"/>
              </a:spcBef>
              <a:spcAft>
                <a:spcPts val="0"/>
              </a:spcAft>
              <a:buClr>
                <a:srgbClr val="00B0B4"/>
              </a:buClr>
              <a:buSzPts val="1800"/>
              <a:buFont typeface="Calibri"/>
              <a:buAutoNum type="arabicPeriod"/>
            </a:pPr>
            <a:r>
              <a:rPr lang="en" sz="1800">
                <a:solidFill>
                  <a:srgbClr val="212121"/>
                </a:solidFill>
              </a:rPr>
              <a:t>Run Wireshark and view the Traffic!</a:t>
            </a:r>
            <a:endParaRPr sz="1800">
              <a:solidFill>
                <a:srgbClr val="212121"/>
              </a:solidFill>
            </a:endParaRPr>
          </a:p>
          <a:p>
            <a:pPr indent="0" lvl="0" marL="442912" rtl="0" algn="l">
              <a:lnSpc>
                <a:spcPct val="115000"/>
              </a:lnSpc>
              <a:spcBef>
                <a:spcPts val="1200"/>
              </a:spcBef>
              <a:spcAft>
                <a:spcPts val="1200"/>
              </a:spcAft>
              <a:buNone/>
            </a:pPr>
            <a:r>
              <a:rPr lang="en" sz="1800">
                <a:solidFill>
                  <a:srgbClr val="212121"/>
                </a:solidFill>
              </a:rPr>
              <a:t>BONUS: Hash Password to hide it from network </a:t>
            </a:r>
            <a:endParaRPr sz="1800">
              <a:solidFill>
                <a:srgbClr val="21212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9"/>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Lab 10 - Login Sniffing</a:t>
            </a:r>
            <a:endParaRPr sz="2200">
              <a:solidFill>
                <a:srgbClr val="00B0B4"/>
              </a:solidFill>
            </a:endParaRPr>
          </a:p>
        </p:txBody>
      </p:sp>
      <p:grpSp>
        <p:nvGrpSpPr>
          <p:cNvPr id="788" name="Google Shape;788;p89"/>
          <p:cNvGrpSpPr/>
          <p:nvPr/>
        </p:nvGrpSpPr>
        <p:grpSpPr>
          <a:xfrm>
            <a:off x="8997842" y="4757699"/>
            <a:ext cx="226200" cy="226200"/>
            <a:chOff x="5622254" y="2690218"/>
            <a:chExt cx="226200" cy="226200"/>
          </a:xfrm>
        </p:grpSpPr>
        <p:sp>
          <p:nvSpPr>
            <p:cNvPr id="789" name="Google Shape;789;p89"/>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790" name="Google Shape;790;p89"/>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791" name="Google Shape;791;p89"/>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792" name="Google Shape;792;p89"/>
          <p:cNvSpPr txBox="1"/>
          <p:nvPr/>
        </p:nvSpPr>
        <p:spPr>
          <a:xfrm>
            <a:off x="195175" y="935375"/>
            <a:ext cx="8473500" cy="4048500"/>
          </a:xfrm>
          <a:prstGeom prst="rect">
            <a:avLst/>
          </a:prstGeom>
          <a:noFill/>
          <a:ln>
            <a:noFill/>
          </a:ln>
        </p:spPr>
        <p:txBody>
          <a:bodyPr anchorCtr="0" anchor="t" bIns="45700" lIns="91425" spcFirstLastPara="1" rIns="91425" wrap="square" tIns="45700">
            <a:noAutofit/>
          </a:bodyPr>
          <a:lstStyle/>
          <a:p>
            <a:pPr indent="-342900" lvl="1" marL="588010" rtl="0" algn="l">
              <a:lnSpc>
                <a:spcPct val="115000"/>
              </a:lnSpc>
              <a:spcBef>
                <a:spcPts val="0"/>
              </a:spcBef>
              <a:spcAft>
                <a:spcPts val="0"/>
              </a:spcAft>
              <a:buClr>
                <a:srgbClr val="00B0B4"/>
              </a:buClr>
              <a:buSzPts val="2800"/>
              <a:buFont typeface="Calibri"/>
              <a:buAutoNum type="arabicPeriod"/>
            </a:pPr>
            <a:r>
              <a:rPr lang="en" sz="2800">
                <a:solidFill>
                  <a:srgbClr val="212121"/>
                </a:solidFill>
              </a:rPr>
              <a:t>Download Client.py and Server.py</a:t>
            </a:r>
            <a:endParaRPr sz="2200">
              <a:solidFill>
                <a:srgbClr val="0C0C0C"/>
              </a:solidFill>
            </a:endParaRPr>
          </a:p>
          <a:p>
            <a:pPr indent="-342900" lvl="1" marL="588010" rtl="0" algn="l">
              <a:lnSpc>
                <a:spcPct val="115000"/>
              </a:lnSpc>
              <a:spcBef>
                <a:spcPts val="560"/>
              </a:spcBef>
              <a:spcAft>
                <a:spcPts val="0"/>
              </a:spcAft>
              <a:buClr>
                <a:srgbClr val="00B0B4"/>
              </a:buClr>
              <a:buSzPts val="2800"/>
              <a:buFont typeface="Calibri"/>
              <a:buAutoNum type="arabicPeriod"/>
            </a:pPr>
            <a:r>
              <a:rPr lang="en" sz="2800">
                <a:solidFill>
                  <a:srgbClr val="212121"/>
                </a:solidFill>
              </a:rPr>
              <a:t>Run but don’t look at Server.py code</a:t>
            </a:r>
            <a:endParaRPr sz="2200">
              <a:solidFill>
                <a:srgbClr val="0C0C0C"/>
              </a:solidFill>
            </a:endParaRPr>
          </a:p>
          <a:p>
            <a:pPr indent="-342900" lvl="1" marL="588010" rtl="0" algn="l">
              <a:lnSpc>
                <a:spcPct val="115000"/>
              </a:lnSpc>
              <a:spcBef>
                <a:spcPts val="560"/>
              </a:spcBef>
              <a:spcAft>
                <a:spcPts val="0"/>
              </a:spcAft>
              <a:buClr>
                <a:srgbClr val="00B0B4"/>
              </a:buClr>
              <a:buSzPts val="2800"/>
              <a:buFont typeface="Calibri"/>
              <a:buAutoNum type="arabicPeriod"/>
            </a:pPr>
            <a:r>
              <a:rPr lang="en" sz="2800">
                <a:solidFill>
                  <a:srgbClr val="212121"/>
                </a:solidFill>
              </a:rPr>
              <a:t>Goal is to get credentials from Packet Capture and login to receive the flag from the server</a:t>
            </a:r>
            <a:endParaRPr sz="2800">
              <a:solidFill>
                <a:srgbClr val="212121"/>
              </a:solidFill>
            </a:endParaRPr>
          </a:p>
          <a:p>
            <a:pPr indent="-201612" lvl="2" marL="714375" rtl="0" algn="l">
              <a:lnSpc>
                <a:spcPct val="115000"/>
              </a:lnSpc>
              <a:spcBef>
                <a:spcPts val="560"/>
              </a:spcBef>
              <a:spcAft>
                <a:spcPts val="0"/>
              </a:spcAft>
              <a:buClr>
                <a:srgbClr val="212121"/>
              </a:buClr>
              <a:buSzPts val="2300"/>
              <a:buFont typeface="Calibri"/>
              <a:buChar char="»"/>
            </a:pPr>
            <a:r>
              <a:rPr lang="en" sz="2300">
                <a:solidFill>
                  <a:srgbClr val="212121"/>
                </a:solidFill>
              </a:rPr>
              <a:t>Hint: </a:t>
            </a:r>
            <a:endParaRPr sz="2300">
              <a:solidFill>
                <a:srgbClr val="212121"/>
              </a:solidFill>
            </a:endParaRPr>
          </a:p>
          <a:p>
            <a:pPr indent="-247650" lvl="3" marL="1600200" rtl="0" algn="l">
              <a:lnSpc>
                <a:spcPct val="115000"/>
              </a:lnSpc>
              <a:spcBef>
                <a:spcPts val="560"/>
              </a:spcBef>
              <a:spcAft>
                <a:spcPts val="0"/>
              </a:spcAft>
              <a:buClr>
                <a:srgbClr val="212121"/>
              </a:buClr>
              <a:buSzPts val="2300"/>
              <a:buFont typeface="Calibri"/>
              <a:buChar char="●"/>
            </a:pPr>
            <a:r>
              <a:rPr lang="en" sz="2300">
                <a:solidFill>
                  <a:srgbClr val="212121"/>
                </a:solidFill>
              </a:rPr>
              <a:t>You should edit Client.py only</a:t>
            </a:r>
            <a:endParaRPr sz="2300">
              <a:solidFill>
                <a:srgbClr val="212121"/>
              </a:solidFill>
            </a:endParaRPr>
          </a:p>
          <a:p>
            <a:pPr indent="-247650" lvl="3" marL="1600200" rtl="0" algn="l">
              <a:lnSpc>
                <a:spcPct val="115000"/>
              </a:lnSpc>
              <a:spcBef>
                <a:spcPts val="560"/>
              </a:spcBef>
              <a:spcAft>
                <a:spcPts val="0"/>
              </a:spcAft>
              <a:buClr>
                <a:srgbClr val="212121"/>
              </a:buClr>
              <a:buSzPts val="2300"/>
              <a:buFont typeface="Calibri"/>
              <a:buChar char="●"/>
            </a:pPr>
            <a:r>
              <a:rPr lang="en" sz="2300">
                <a:solidFill>
                  <a:srgbClr val="212121"/>
                </a:solidFill>
              </a:rPr>
              <a:t>Wireshark is a great resource</a:t>
            </a:r>
            <a:endParaRPr sz="2300">
              <a:solidFill>
                <a:srgbClr val="212121"/>
              </a:solidFill>
            </a:endParaRPr>
          </a:p>
          <a:p>
            <a:pPr indent="-165100" lvl="1" marL="588010" rtl="0" algn="l">
              <a:lnSpc>
                <a:spcPct val="115000"/>
              </a:lnSpc>
              <a:spcBef>
                <a:spcPts val="560"/>
              </a:spcBef>
              <a:spcAft>
                <a:spcPts val="1200"/>
              </a:spcAft>
              <a:buNone/>
            </a:pPr>
            <a:r>
              <a:t/>
            </a:r>
            <a:endParaRPr sz="2800">
              <a:solidFill>
                <a:srgbClr val="21212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90"/>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00B0B4"/>
                </a:solidFill>
              </a:rPr>
              <a:t>Lab 11: Chat Room - Brute Force</a:t>
            </a:r>
            <a:endParaRPr sz="2200">
              <a:solidFill>
                <a:srgbClr val="00B0B4"/>
              </a:solidFill>
            </a:endParaRPr>
          </a:p>
        </p:txBody>
      </p:sp>
      <p:grpSp>
        <p:nvGrpSpPr>
          <p:cNvPr id="798" name="Google Shape;798;p90"/>
          <p:cNvGrpSpPr/>
          <p:nvPr/>
        </p:nvGrpSpPr>
        <p:grpSpPr>
          <a:xfrm>
            <a:off x="8997842" y="4757699"/>
            <a:ext cx="226200" cy="226200"/>
            <a:chOff x="5622254" y="2690218"/>
            <a:chExt cx="226200" cy="226200"/>
          </a:xfrm>
        </p:grpSpPr>
        <p:sp>
          <p:nvSpPr>
            <p:cNvPr id="799" name="Google Shape;799;p90"/>
            <p:cNvSpPr/>
            <p:nvPr/>
          </p:nvSpPr>
          <p:spPr>
            <a:xfrm>
              <a:off x="5622254" y="2690218"/>
              <a:ext cx="226200" cy="226200"/>
            </a:xfrm>
            <a:prstGeom prst="roundRect">
              <a:avLst>
                <a:gd fmla="val 10264" name="adj"/>
              </a:avLst>
            </a:prstGeom>
            <a:solidFill>
              <a:srgbClr val="00A0A8"/>
            </a:solidFill>
            <a:ln>
              <a:noFill/>
            </a:ln>
          </p:spPr>
          <p:txBody>
            <a:bodyPr anchorCtr="0" anchor="ctr" bIns="45700" lIns="91425" spcFirstLastPara="1" rIns="91425" wrap="square" tIns="45700">
              <a:noAutofit/>
            </a:bodyPr>
            <a:lstStyle/>
            <a:p>
              <a:pPr indent="0" lvl="0" marL="0" marR="0" rtl="1" algn="ctr">
                <a:lnSpc>
                  <a:spcPct val="114999"/>
                </a:lnSpc>
                <a:spcBef>
                  <a:spcPts val="0"/>
                </a:spcBef>
                <a:spcAft>
                  <a:spcPts val="0"/>
                </a:spcAft>
                <a:buNone/>
              </a:pPr>
              <a:r>
                <a:t/>
              </a:r>
              <a:endParaRPr sz="1800">
                <a:solidFill>
                  <a:srgbClr val="AF7B51"/>
                </a:solidFill>
                <a:latin typeface="Calibri"/>
                <a:ea typeface="Calibri"/>
                <a:cs typeface="Calibri"/>
                <a:sym typeface="Calibri"/>
              </a:endParaRPr>
            </a:p>
          </p:txBody>
        </p:sp>
        <p:sp>
          <p:nvSpPr>
            <p:cNvPr id="800" name="Google Shape;800;p90"/>
            <p:cNvSpPr/>
            <p:nvPr/>
          </p:nvSpPr>
          <p:spPr>
            <a:xfrm>
              <a:off x="5674946"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801" name="Google Shape;801;p90"/>
            <p:cNvSpPr/>
            <p:nvPr/>
          </p:nvSpPr>
          <p:spPr>
            <a:xfrm>
              <a:off x="5735423" y="2737153"/>
              <a:ext cx="73367" cy="132467"/>
            </a:xfrm>
            <a:custGeom>
              <a:rect b="b" l="l" r="r" t="t"/>
              <a:pathLst>
                <a:path extrusionOk="0" h="231" w="133">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rgbClr val="AF7B51"/>
            </a:solidFill>
            <a:ln>
              <a:noFill/>
            </a:ln>
          </p:spPr>
          <p:txBody>
            <a:bodyPr anchorCtr="0" anchor="ctr" bIns="17125" lIns="34275" spcFirstLastPara="1" rIns="34275" wrap="square" tIns="17125">
              <a:noAutofit/>
            </a:bodyPr>
            <a:lstStyle/>
            <a:p>
              <a:pPr indent="0" lvl="0" marL="0" marR="0" rtl="0" algn="l">
                <a:lnSpc>
                  <a:spcPct val="114999"/>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sp>
        <p:nvSpPr>
          <p:cNvPr id="802" name="Google Shape;802;p90"/>
          <p:cNvSpPr txBox="1"/>
          <p:nvPr/>
        </p:nvSpPr>
        <p:spPr>
          <a:xfrm>
            <a:off x="195176" y="935375"/>
            <a:ext cx="8473500" cy="3312300"/>
          </a:xfrm>
          <a:prstGeom prst="rect">
            <a:avLst/>
          </a:prstGeom>
          <a:noFill/>
          <a:ln>
            <a:noFill/>
          </a:ln>
        </p:spPr>
        <p:txBody>
          <a:bodyPr anchorCtr="0" anchor="t" bIns="45700" lIns="91425" spcFirstLastPara="1" rIns="91425" wrap="square" tIns="45700">
            <a:noAutofit/>
          </a:bodyPr>
          <a:lstStyle/>
          <a:p>
            <a:pPr indent="-342900" lvl="1" marL="588010" rtl="0" algn="l">
              <a:lnSpc>
                <a:spcPct val="115000"/>
              </a:lnSpc>
              <a:spcBef>
                <a:spcPts val="0"/>
              </a:spcBef>
              <a:spcAft>
                <a:spcPts val="0"/>
              </a:spcAft>
              <a:buClr>
                <a:srgbClr val="00B0B4"/>
              </a:buClr>
              <a:buSzPts val="2800"/>
              <a:buFont typeface="Calibri"/>
              <a:buAutoNum type="arabicPeriod"/>
            </a:pPr>
            <a:r>
              <a:rPr lang="en" sz="2800">
                <a:solidFill>
                  <a:srgbClr val="212121"/>
                </a:solidFill>
              </a:rPr>
              <a:t>Download whole Lab 11 Folder.</a:t>
            </a:r>
            <a:endParaRPr sz="2800">
              <a:solidFill>
                <a:srgbClr val="212121"/>
              </a:solidFill>
            </a:endParaRPr>
          </a:p>
          <a:p>
            <a:pPr indent="-342900" lvl="1" marL="588010" rtl="0" algn="l">
              <a:lnSpc>
                <a:spcPct val="115000"/>
              </a:lnSpc>
              <a:spcBef>
                <a:spcPts val="0"/>
              </a:spcBef>
              <a:spcAft>
                <a:spcPts val="0"/>
              </a:spcAft>
              <a:buClr>
                <a:srgbClr val="00B0B4"/>
              </a:buClr>
              <a:buSzPts val="2800"/>
              <a:buFont typeface="Calibri"/>
              <a:buAutoNum type="arabicPeriod"/>
            </a:pPr>
            <a:r>
              <a:rPr lang="en" sz="2800">
                <a:solidFill>
                  <a:srgbClr val="212121"/>
                </a:solidFill>
              </a:rPr>
              <a:t>Run Server.py and Client.py </a:t>
            </a:r>
            <a:endParaRPr sz="2800">
              <a:solidFill>
                <a:srgbClr val="212121"/>
              </a:solidFill>
            </a:endParaRPr>
          </a:p>
          <a:p>
            <a:pPr indent="-342900" lvl="1" marL="588010" rtl="0" algn="l">
              <a:lnSpc>
                <a:spcPct val="115000"/>
              </a:lnSpc>
              <a:spcBef>
                <a:spcPts val="0"/>
              </a:spcBef>
              <a:spcAft>
                <a:spcPts val="0"/>
              </a:spcAft>
              <a:buClr>
                <a:srgbClr val="00B0B4"/>
              </a:buClr>
              <a:buSzPts val="2800"/>
              <a:buFont typeface="Calibri"/>
              <a:buAutoNum type="arabicPeriod"/>
            </a:pPr>
            <a:r>
              <a:rPr lang="en" sz="2800">
                <a:solidFill>
                  <a:srgbClr val="212121"/>
                </a:solidFill>
              </a:rPr>
              <a:t>Goal is to create a python script that brute forces the login on Server.py with Wordlist file</a:t>
            </a:r>
            <a:endParaRPr sz="2800">
              <a:solidFill>
                <a:srgbClr val="212121"/>
              </a:solidFill>
            </a:endParaRPr>
          </a:p>
          <a:p>
            <a:pPr indent="-201612" lvl="2" marL="714375" rtl="0" algn="l">
              <a:lnSpc>
                <a:spcPct val="115000"/>
              </a:lnSpc>
              <a:spcBef>
                <a:spcPts val="560"/>
              </a:spcBef>
              <a:spcAft>
                <a:spcPts val="0"/>
              </a:spcAft>
              <a:buClr>
                <a:srgbClr val="212121"/>
              </a:buClr>
              <a:buSzPts val="2300"/>
              <a:buFont typeface="Calibri"/>
              <a:buChar char="»"/>
            </a:pPr>
            <a:r>
              <a:rPr lang="en" sz="2300">
                <a:solidFill>
                  <a:srgbClr val="212121"/>
                </a:solidFill>
              </a:rPr>
              <a:t>For easier attempt look at the Server.py code</a:t>
            </a:r>
            <a:endParaRPr sz="2300">
              <a:solidFill>
                <a:srgbClr val="212121"/>
              </a:solidFill>
            </a:endParaRPr>
          </a:p>
          <a:p>
            <a:pPr indent="-165100" lvl="1" marL="588010" rtl="0" algn="l">
              <a:lnSpc>
                <a:spcPct val="115000"/>
              </a:lnSpc>
              <a:spcBef>
                <a:spcPts val="560"/>
              </a:spcBef>
              <a:spcAft>
                <a:spcPts val="1200"/>
              </a:spcAft>
              <a:buNone/>
            </a:pPr>
            <a:r>
              <a:t/>
            </a:r>
            <a:endParaRPr sz="2800">
              <a:solidFill>
                <a:srgbClr val="21212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1"/>
          <p:cNvSpPr txBox="1"/>
          <p:nvPr>
            <p:ph type="title"/>
          </p:nvPr>
        </p:nvSpPr>
        <p:spPr>
          <a:xfrm>
            <a:off x="203225" y="241150"/>
            <a:ext cx="4996500" cy="30861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solidFill>
                  <a:srgbClr val="FF0000"/>
                </a:solidFill>
              </a:rPr>
              <a:t>Command and Control(C2)</a:t>
            </a:r>
            <a:endParaRPr>
              <a:solidFill>
                <a:srgbClr val="FF0000"/>
              </a:solidFill>
            </a:endParaRPr>
          </a:p>
          <a:p>
            <a:pPr indent="0" lvl="0" marL="0" rtl="0" algn="ctr">
              <a:spcBef>
                <a:spcPts val="0"/>
              </a:spcBef>
              <a:spcAft>
                <a:spcPts val="0"/>
              </a:spcAft>
              <a:buNone/>
            </a:pPr>
            <a:r>
              <a:rPr lang="en">
                <a:solidFill>
                  <a:srgbClr val="FF0000"/>
                </a:solidFill>
              </a:rPr>
              <a:t> &amp; </a:t>
            </a:r>
            <a:endParaRPr>
              <a:solidFill>
                <a:srgbClr val="FF0000"/>
              </a:solidFill>
            </a:endParaRPr>
          </a:p>
          <a:p>
            <a:pPr indent="0" lvl="0" marL="0" rtl="0" algn="ctr">
              <a:spcBef>
                <a:spcPts val="0"/>
              </a:spcBef>
              <a:spcAft>
                <a:spcPts val="0"/>
              </a:spcAft>
              <a:buNone/>
            </a:pPr>
            <a:r>
              <a:rPr lang="en">
                <a:solidFill>
                  <a:srgbClr val="FF0000"/>
                </a:solidFill>
              </a:rPr>
              <a:t>Botnet Topologies</a:t>
            </a:r>
            <a:endParaRPr>
              <a:solidFill>
                <a:srgbClr val="FF0000"/>
              </a:solidFill>
            </a:endParaRPr>
          </a:p>
        </p:txBody>
      </p:sp>
      <p:pic>
        <p:nvPicPr>
          <p:cNvPr id="808" name="Google Shape;808;p91"/>
          <p:cNvPicPr preferRelativeResize="0"/>
          <p:nvPr/>
        </p:nvPicPr>
        <p:blipFill>
          <a:blip r:embed="rId3">
            <a:alphaModFix/>
          </a:blip>
          <a:stretch>
            <a:fillRect/>
          </a:stretch>
        </p:blipFill>
        <p:spPr>
          <a:xfrm>
            <a:off x="5097900" y="893775"/>
            <a:ext cx="3752400" cy="3905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92"/>
          <p:cNvSpPr txBox="1"/>
          <p:nvPr/>
        </p:nvSpPr>
        <p:spPr>
          <a:xfrm>
            <a:off x="496250" y="1104575"/>
            <a:ext cx="4486500" cy="29775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rPr>
              <a:t>C2, C&amp;C, Command and Control:</a:t>
            </a:r>
            <a:r>
              <a:rPr lang="en" sz="1500">
                <a:solidFill>
                  <a:srgbClr val="0D0D0D"/>
                </a:solidFill>
                <a:highlight>
                  <a:srgbClr val="FFFFFF"/>
                </a:highlight>
              </a:rPr>
              <a:t> networks are secure communication systems that enable commanders and managers to issue instructions, receive data, and maintain situational awareness over geographically dispersed end points. </a:t>
            </a:r>
            <a:endParaRPr sz="1500">
              <a:solidFill>
                <a:srgbClr val="0D0D0D"/>
              </a:solidFill>
              <a:highlight>
                <a:srgbClr val="FFFFFF"/>
              </a:highlight>
            </a:endParaRPr>
          </a:p>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rPr>
              <a:t>A botnet</a:t>
            </a:r>
            <a:r>
              <a:rPr lang="en" sz="1500">
                <a:solidFill>
                  <a:srgbClr val="0D0D0D"/>
                </a:solidFill>
                <a:highlight>
                  <a:srgbClr val="FFFFFF"/>
                </a:highlight>
              </a:rPr>
              <a:t> is a group of Internet-connected devices, each of which runs one or more bots. The owner can control the botnet using command and control software. </a:t>
            </a:r>
            <a:endParaRPr sz="1500">
              <a:solidFill>
                <a:schemeClr val="dk2"/>
              </a:solidFill>
            </a:endParaRPr>
          </a:p>
        </p:txBody>
      </p:sp>
      <p:sp>
        <p:nvSpPr>
          <p:cNvPr id="814" name="Google Shape;814;p92"/>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and Botnets</a:t>
            </a:r>
            <a:endParaRPr sz="2200">
              <a:solidFill>
                <a:srgbClr val="FF0000"/>
              </a:solidFill>
            </a:endParaRPr>
          </a:p>
        </p:txBody>
      </p:sp>
      <p:pic>
        <p:nvPicPr>
          <p:cNvPr id="815" name="Google Shape;815;p92"/>
          <p:cNvPicPr preferRelativeResize="0"/>
          <p:nvPr/>
        </p:nvPicPr>
        <p:blipFill>
          <a:blip r:embed="rId3">
            <a:alphaModFix/>
          </a:blip>
          <a:stretch>
            <a:fillRect/>
          </a:stretch>
        </p:blipFill>
        <p:spPr>
          <a:xfrm>
            <a:off x="4982742" y="962025"/>
            <a:ext cx="3889632" cy="3715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0" st="0"/>
                                            </p:txEl>
                                          </p:spTgt>
                                        </p:tgtEl>
                                        <p:attrNameLst>
                                          <p:attrName>style.visibility</p:attrName>
                                        </p:attrNameLst>
                                      </p:cBhvr>
                                      <p:to>
                                        <p:strVal val="visible"/>
                                      </p:to>
                                    </p:set>
                                    <p:animEffect filter="fade" transition="in">
                                      <p:cBhvr>
                                        <p:cTn dur="1500"/>
                                        <p:tgtEl>
                                          <p:spTgt spid="8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3">
                                            <p:txEl>
                                              <p:pRg end="1" st="1"/>
                                            </p:txEl>
                                          </p:spTgt>
                                        </p:tgtEl>
                                        <p:attrNameLst>
                                          <p:attrName>style.visibility</p:attrName>
                                        </p:attrNameLst>
                                      </p:cBhvr>
                                      <p:to>
                                        <p:strVal val="visible"/>
                                      </p:to>
                                    </p:set>
                                    <p:animEffect filter="fade" transition="in">
                                      <p:cBhvr>
                                        <p:cTn dur="1500"/>
                                        <p:tgtEl>
                                          <p:spTgt spid="81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1"/>
          <p:cNvSpPr txBox="1"/>
          <p:nvPr/>
        </p:nvSpPr>
        <p:spPr>
          <a:xfrm>
            <a:off x="633500" y="3863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Comments</a:t>
            </a:r>
            <a:endParaRPr sz="2200">
              <a:solidFill>
                <a:srgbClr val="00B0B4"/>
              </a:solidFill>
            </a:endParaRPr>
          </a:p>
        </p:txBody>
      </p:sp>
      <p:sp>
        <p:nvSpPr>
          <p:cNvPr id="190" name="Google Shape;190;p21"/>
          <p:cNvSpPr txBox="1"/>
          <p:nvPr/>
        </p:nvSpPr>
        <p:spPr>
          <a:xfrm>
            <a:off x="309028" y="1066025"/>
            <a:ext cx="51396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Hashtag (</a:t>
            </a:r>
            <a:r>
              <a:rPr b="1" i="1" lang="en" sz="2000">
                <a:solidFill>
                  <a:srgbClr val="136DEE"/>
                </a:solidFill>
              </a:rPr>
              <a:t>#</a:t>
            </a:r>
            <a:r>
              <a:rPr i="1" lang="en" sz="2000">
                <a:solidFill>
                  <a:srgbClr val="212121"/>
                </a:solidFill>
              </a:rPr>
              <a:t>)</a:t>
            </a:r>
            <a:r>
              <a:rPr lang="en" sz="2000">
                <a:solidFill>
                  <a:srgbClr val="212121"/>
                </a:solidFill>
              </a:rPr>
              <a:t> renders an entire line as a comment. </a:t>
            </a:r>
            <a:endParaRPr sz="2000">
              <a:solidFill>
                <a:srgbClr val="212121"/>
              </a:solidFill>
            </a:endParaRPr>
          </a:p>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Three quotation marks (""") are used in the beginning and end of multi-line comments. </a:t>
            </a:r>
            <a:endParaRPr sz="2400">
              <a:solidFill>
                <a:srgbClr val="0C0C0C"/>
              </a:solidFill>
            </a:endParaRPr>
          </a:p>
          <a:p>
            <a:pPr indent="-180975" lvl="0" marL="180975" rtl="0" algn="l">
              <a:lnSpc>
                <a:spcPct val="115000"/>
              </a:lnSpc>
              <a:spcBef>
                <a:spcPts val="400"/>
              </a:spcBef>
              <a:spcAft>
                <a:spcPts val="1200"/>
              </a:spcAft>
              <a:buClr>
                <a:srgbClr val="003399"/>
              </a:buClr>
              <a:buSzPts val="2000"/>
              <a:buFont typeface="Noto Sans Symbols"/>
              <a:buChar char="▪"/>
            </a:pPr>
            <a:r>
              <a:rPr lang="en" sz="2000">
                <a:solidFill>
                  <a:srgbClr val="212121"/>
                </a:solidFill>
              </a:rPr>
              <a:t>Three quotation marks can be used in print() to print multi-line strings. </a:t>
            </a:r>
            <a:endParaRPr sz="2400">
              <a:solidFill>
                <a:srgbClr val="0C0C0C"/>
              </a:solidFill>
            </a:endParaRPr>
          </a:p>
        </p:txBody>
      </p:sp>
      <p:sp>
        <p:nvSpPr>
          <p:cNvPr id="191" name="Google Shape;191;p21"/>
          <p:cNvSpPr txBox="1"/>
          <p:nvPr/>
        </p:nvSpPr>
        <p:spPr>
          <a:xfrm>
            <a:off x="5578000" y="1402650"/>
            <a:ext cx="3000000" cy="19086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888888"/>
                </a:solidFill>
              </a:rPr>
              <a:t>#This is a comment</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a:t>
            </a:r>
            <a:r>
              <a:rPr lang="en" sz="1600">
                <a:solidFill>
                  <a:srgbClr val="333333"/>
                </a:solidFill>
                <a:highlight>
                  <a:srgbClr val="FFF0F0"/>
                </a:highlight>
              </a:rPr>
              <a:t>"Hello World!"</a:t>
            </a:r>
            <a:r>
              <a:rPr lang="en" sz="1600">
                <a:solidFill>
                  <a:srgbClr val="333333"/>
                </a:solidFill>
              </a:rPr>
              <a:t>)</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DD4422"/>
                </a:solidFill>
              </a:rPr>
              <a:t>"""</a:t>
            </a:r>
            <a:endParaRPr sz="1600">
              <a:solidFill>
                <a:srgbClr val="333333"/>
              </a:solidFill>
            </a:endParaRPr>
          </a:p>
          <a:p>
            <a:pPr indent="0" lvl="0" marL="0" rtl="0" algn="l">
              <a:spcBef>
                <a:spcPts val="0"/>
              </a:spcBef>
              <a:spcAft>
                <a:spcPts val="0"/>
              </a:spcAft>
              <a:buNone/>
            </a:pPr>
            <a:r>
              <a:rPr lang="en" sz="1600">
                <a:solidFill>
                  <a:srgbClr val="DD4422"/>
                </a:solidFill>
              </a:rPr>
              <a:t>This is how a multi-line string</a:t>
            </a:r>
            <a:endParaRPr sz="1600">
              <a:solidFill>
                <a:srgbClr val="333333"/>
              </a:solidFill>
            </a:endParaRPr>
          </a:p>
          <a:p>
            <a:pPr indent="0" lvl="0" marL="0" rtl="0" algn="l">
              <a:spcBef>
                <a:spcPts val="0"/>
              </a:spcBef>
              <a:spcAft>
                <a:spcPts val="0"/>
              </a:spcAft>
              <a:buNone/>
            </a:pPr>
            <a:r>
              <a:rPr lang="en" sz="1600">
                <a:solidFill>
                  <a:srgbClr val="DD4422"/>
                </a:solidFill>
              </a:rPr>
              <a:t>Comment looks.</a:t>
            </a:r>
            <a:endParaRPr sz="1600">
              <a:solidFill>
                <a:srgbClr val="333333"/>
              </a:solidFill>
            </a:endParaRPr>
          </a:p>
          <a:p>
            <a:pPr indent="0" lvl="0" marL="0" rtl="0" algn="l">
              <a:lnSpc>
                <a:spcPct val="110795"/>
              </a:lnSpc>
              <a:spcBef>
                <a:spcPts val="0"/>
              </a:spcBef>
              <a:spcAft>
                <a:spcPts val="0"/>
              </a:spcAft>
              <a:buNone/>
            </a:pPr>
            <a:r>
              <a:rPr lang="en" sz="1600">
                <a:solidFill>
                  <a:srgbClr val="DD4422"/>
                </a:solidFill>
              </a:rPr>
              <a:t>"""</a:t>
            </a:r>
            <a:endParaRPr sz="1600">
              <a:solidFill>
                <a:srgbClr val="DD4422"/>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93"/>
          <p:cNvSpPr txBox="1"/>
          <p:nvPr/>
        </p:nvSpPr>
        <p:spPr>
          <a:xfrm>
            <a:off x="136050" y="928475"/>
            <a:ext cx="4075800" cy="31056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latin typeface="Roboto"/>
                <a:ea typeface="Roboto"/>
                <a:cs typeface="Roboto"/>
                <a:sym typeface="Roboto"/>
              </a:rPr>
              <a:t>Multi</a:t>
            </a:r>
            <a:r>
              <a:rPr lang="en" sz="1500">
                <a:solidFill>
                  <a:srgbClr val="0D0D0D"/>
                </a:solidFill>
                <a:highlight>
                  <a:srgbClr val="FFFFFF"/>
                </a:highlight>
                <a:latin typeface="Roboto"/>
                <a:ea typeface="Roboto"/>
                <a:cs typeface="Roboto"/>
                <a:sym typeface="Roboto"/>
              </a:rPr>
              <a:t>-</a:t>
            </a:r>
            <a:r>
              <a:rPr b="1" lang="en" sz="1500">
                <a:solidFill>
                  <a:srgbClr val="0D0D0D"/>
                </a:solidFill>
                <a:highlight>
                  <a:srgbClr val="FFFFFF"/>
                </a:highlight>
                <a:latin typeface="Roboto"/>
                <a:ea typeface="Roboto"/>
                <a:cs typeface="Roboto"/>
                <a:sym typeface="Roboto"/>
              </a:rPr>
              <a:t>server</a:t>
            </a:r>
            <a:r>
              <a:rPr lang="en" sz="1500">
                <a:solidFill>
                  <a:srgbClr val="0D0D0D"/>
                </a:solidFill>
                <a:highlight>
                  <a:srgbClr val="FFFFFF"/>
                </a:highlight>
                <a:latin typeface="Roboto"/>
                <a:ea typeface="Roboto"/>
                <a:cs typeface="Roboto"/>
                <a:sym typeface="Roboto"/>
              </a:rPr>
              <a:t>: in which there are multiple C&amp;C servers for redundancy in case one is disabled.</a:t>
            </a:r>
            <a:endParaRPr sz="1500">
              <a:solidFill>
                <a:srgbClr val="0D0D0D"/>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latin typeface="Roboto"/>
                <a:ea typeface="Roboto"/>
                <a:cs typeface="Roboto"/>
                <a:sym typeface="Roboto"/>
              </a:rPr>
              <a:t>Hierarchical</a:t>
            </a:r>
            <a:r>
              <a:rPr lang="en" sz="1500">
                <a:solidFill>
                  <a:srgbClr val="0D0D0D"/>
                </a:solidFill>
                <a:highlight>
                  <a:srgbClr val="FFFFFF"/>
                </a:highlight>
                <a:latin typeface="Roboto"/>
                <a:ea typeface="Roboto"/>
                <a:cs typeface="Roboto"/>
                <a:sym typeface="Roboto"/>
              </a:rPr>
              <a:t>: in which multiple C&amp;C servers are organized into tiered groups to increase reliability. </a:t>
            </a:r>
            <a:endParaRPr sz="1500">
              <a:solidFill>
                <a:srgbClr val="0D0D0D"/>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Possible to parcel out groups of bots for rental to different clients.</a:t>
            </a:r>
            <a:endParaRPr sz="1500">
              <a:solidFill>
                <a:srgbClr val="0D0D0D"/>
              </a:solidFill>
              <a:highlight>
                <a:srgbClr val="FFFFFF"/>
              </a:highlight>
              <a:latin typeface="Roboto"/>
              <a:ea typeface="Roboto"/>
              <a:cs typeface="Roboto"/>
              <a:sym typeface="Roboto"/>
            </a:endParaRPr>
          </a:p>
          <a:p>
            <a:pPr indent="-323850" lvl="1" marL="914400" rtl="0" algn="l">
              <a:lnSpc>
                <a:spcPct val="115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Reduces the number of machines that could be discoverable from the detection of a single group or bot.</a:t>
            </a:r>
            <a:endParaRPr sz="1500">
              <a:solidFill>
                <a:srgbClr val="0D0D0D"/>
              </a:solidFill>
              <a:highlight>
                <a:srgbClr val="FFFFFF"/>
              </a:highlight>
              <a:latin typeface="Roboto"/>
              <a:ea typeface="Roboto"/>
              <a:cs typeface="Roboto"/>
              <a:sym typeface="Roboto"/>
            </a:endParaRPr>
          </a:p>
          <a:p>
            <a:pPr indent="0" lvl="0" marL="45720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p:txBody>
      </p:sp>
      <p:sp>
        <p:nvSpPr>
          <p:cNvPr id="821" name="Google Shape;821;p93"/>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and Botnets</a:t>
            </a:r>
            <a:endParaRPr sz="2200">
              <a:solidFill>
                <a:srgbClr val="FF0000"/>
              </a:solidFill>
            </a:endParaRPr>
          </a:p>
        </p:txBody>
      </p:sp>
      <p:pic>
        <p:nvPicPr>
          <p:cNvPr id="822" name="Google Shape;822;p93"/>
          <p:cNvPicPr preferRelativeResize="0"/>
          <p:nvPr/>
        </p:nvPicPr>
        <p:blipFill>
          <a:blip r:embed="rId3">
            <a:alphaModFix/>
          </a:blip>
          <a:stretch>
            <a:fillRect/>
          </a:stretch>
        </p:blipFill>
        <p:spPr>
          <a:xfrm>
            <a:off x="4178725" y="1451798"/>
            <a:ext cx="4764424" cy="2818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4"/>
          <p:cNvSpPr txBox="1"/>
          <p:nvPr/>
        </p:nvSpPr>
        <p:spPr>
          <a:xfrm>
            <a:off x="90075" y="896450"/>
            <a:ext cx="4026000" cy="3633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latin typeface="Roboto"/>
                <a:ea typeface="Roboto"/>
                <a:cs typeface="Roboto"/>
                <a:sym typeface="Roboto"/>
              </a:rPr>
              <a:t>Random</a:t>
            </a:r>
            <a:r>
              <a:rPr lang="en" sz="1500">
                <a:solidFill>
                  <a:srgbClr val="0D0D0D"/>
                </a:solidFill>
                <a:highlight>
                  <a:srgbClr val="FFFFFF"/>
                </a:highlight>
                <a:latin typeface="Roboto"/>
                <a:ea typeface="Roboto"/>
                <a:cs typeface="Roboto"/>
                <a:sym typeface="Roboto"/>
              </a:rPr>
              <a:t>, in which there is no C&amp;C server at all and bots communicate peer-to-peer (P2P botnet), with more advanced botnets using encryption.</a:t>
            </a:r>
            <a:endParaRPr sz="1500">
              <a:solidFill>
                <a:srgbClr val="0D0D0D"/>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0D0D0D"/>
              </a:buClr>
              <a:buSzPts val="1500"/>
              <a:buFont typeface="Roboto"/>
              <a:buChar char="●"/>
            </a:pPr>
            <a:r>
              <a:rPr lang="en" sz="1500">
                <a:solidFill>
                  <a:srgbClr val="0D0D0D"/>
                </a:solidFill>
                <a:highlight>
                  <a:srgbClr val="FFFFFF"/>
                </a:highlight>
                <a:latin typeface="Roboto"/>
                <a:ea typeface="Roboto"/>
                <a:cs typeface="Roboto"/>
                <a:sym typeface="Roboto"/>
              </a:rPr>
              <a:t>As a resiliency measure, some non-random botnets are designed to reorganize as a P2P botnet in the event that a C&amp;C server is taken down</a:t>
            </a:r>
            <a:endParaRPr sz="1500">
              <a:solidFill>
                <a:srgbClr val="0D0D0D"/>
              </a:solidFill>
              <a:highlight>
                <a:srgbClr val="FFFFFF"/>
              </a:highlight>
              <a:latin typeface="Roboto"/>
              <a:ea typeface="Roboto"/>
              <a:cs typeface="Roboto"/>
              <a:sym typeface="Roboto"/>
            </a:endParaRPr>
          </a:p>
          <a:p>
            <a:pPr indent="-323850" lvl="0" marL="457200" rtl="0" algn="l">
              <a:lnSpc>
                <a:spcPct val="115000"/>
              </a:lnSpc>
              <a:spcBef>
                <a:spcPts val="0"/>
              </a:spcBef>
              <a:spcAft>
                <a:spcPts val="0"/>
              </a:spcAft>
              <a:buClr>
                <a:srgbClr val="0D0D0D"/>
              </a:buClr>
              <a:buSzPts val="1500"/>
              <a:buFont typeface="Roboto"/>
              <a:buChar char="●"/>
            </a:pPr>
            <a:r>
              <a:rPr b="1" lang="en" sz="1500">
                <a:solidFill>
                  <a:srgbClr val="0D0D0D"/>
                </a:solidFill>
                <a:highlight>
                  <a:srgbClr val="FFFFFF"/>
                </a:highlight>
                <a:latin typeface="Roboto"/>
                <a:ea typeface="Roboto"/>
                <a:cs typeface="Roboto"/>
                <a:sym typeface="Roboto"/>
              </a:rPr>
              <a:t>Evolving Strategies:</a:t>
            </a:r>
            <a:r>
              <a:rPr lang="en" sz="1500">
                <a:solidFill>
                  <a:srgbClr val="0D0D0D"/>
                </a:solidFill>
                <a:highlight>
                  <a:srgbClr val="FFFFFF"/>
                </a:highlight>
                <a:latin typeface="Roboto"/>
                <a:ea typeface="Roboto"/>
                <a:cs typeface="Roboto"/>
                <a:sym typeface="Roboto"/>
              </a:rPr>
              <a:t> Botmasters often evolve their botnet architectures to counter cybersecurity measures, leading to more complex and hybrid approaches that blend various topologies to optimize resilience and control.</a:t>
            </a:r>
            <a:endParaRPr sz="1500">
              <a:solidFill>
                <a:srgbClr val="0D0D0D"/>
              </a:solidFill>
              <a:highlight>
                <a:srgbClr val="FFFFFF"/>
              </a:highlight>
              <a:latin typeface="Roboto"/>
              <a:ea typeface="Roboto"/>
              <a:cs typeface="Roboto"/>
              <a:sym typeface="Roboto"/>
            </a:endParaRPr>
          </a:p>
          <a:p>
            <a:pPr indent="0" lvl="0" marL="0" rtl="0" algn="l">
              <a:lnSpc>
                <a:spcPct val="115000"/>
              </a:lnSpc>
              <a:spcBef>
                <a:spcPts val="0"/>
              </a:spcBef>
              <a:spcAft>
                <a:spcPts val="0"/>
              </a:spcAft>
              <a:buNone/>
            </a:pPr>
            <a:r>
              <a:t/>
            </a:r>
            <a:endParaRPr sz="1500">
              <a:solidFill>
                <a:srgbClr val="0D0D0D"/>
              </a:solidFill>
              <a:highlight>
                <a:srgbClr val="FFFFFF"/>
              </a:highlight>
              <a:latin typeface="Roboto"/>
              <a:ea typeface="Roboto"/>
              <a:cs typeface="Roboto"/>
              <a:sym typeface="Roboto"/>
            </a:endParaRPr>
          </a:p>
        </p:txBody>
      </p:sp>
      <p:sp>
        <p:nvSpPr>
          <p:cNvPr id="828" name="Google Shape;828;p94"/>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and Botnets</a:t>
            </a:r>
            <a:endParaRPr sz="2200">
              <a:solidFill>
                <a:srgbClr val="FF0000"/>
              </a:solidFill>
            </a:endParaRPr>
          </a:p>
        </p:txBody>
      </p:sp>
      <p:pic>
        <p:nvPicPr>
          <p:cNvPr id="829" name="Google Shape;829;p94"/>
          <p:cNvPicPr preferRelativeResize="0"/>
          <p:nvPr/>
        </p:nvPicPr>
        <p:blipFill>
          <a:blip r:embed="rId3">
            <a:alphaModFix/>
          </a:blip>
          <a:stretch>
            <a:fillRect/>
          </a:stretch>
        </p:blipFill>
        <p:spPr>
          <a:xfrm>
            <a:off x="4116077" y="1192325"/>
            <a:ext cx="4859827" cy="3262823"/>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95"/>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300"/>
              </a:spcBef>
              <a:spcAft>
                <a:spcPts val="0"/>
              </a:spcAft>
              <a:buClr>
                <a:srgbClr val="1F1F1F"/>
              </a:buClr>
              <a:buSzPts val="1600"/>
              <a:buChar char="●"/>
            </a:pPr>
            <a:r>
              <a:rPr b="1" lang="en" sz="1600">
                <a:solidFill>
                  <a:srgbClr val="1F1F1F"/>
                </a:solidFill>
                <a:highlight>
                  <a:srgbClr val="FFFFFF"/>
                </a:highlight>
              </a:rPr>
              <a:t>Application Layer Protocols:</a:t>
            </a:r>
            <a:r>
              <a:rPr lang="en" sz="1600">
                <a:solidFill>
                  <a:srgbClr val="1F1F1F"/>
                </a:solidFill>
                <a:highlight>
                  <a:srgbClr val="FFFFFF"/>
                </a:highlight>
              </a:rPr>
              <a:t> Leveraging standard protocols like HTTP/HTTPS disguised as legitimate traffic.</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Non-Application Layer Protocols:</a:t>
            </a:r>
            <a:r>
              <a:rPr lang="en" sz="1600">
                <a:solidFill>
                  <a:srgbClr val="1F1F1F"/>
                </a:solidFill>
                <a:highlight>
                  <a:srgbClr val="FFFFFF"/>
                </a:highlight>
              </a:rPr>
              <a:t> Utilizing network protocols like ICMP (ping) or DNS requests for data transfer.</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Social Media and Cloud Services:</a:t>
            </a:r>
            <a:r>
              <a:rPr lang="en" sz="1600">
                <a:solidFill>
                  <a:srgbClr val="1F1F1F"/>
                </a:solidFill>
                <a:highlight>
                  <a:srgbClr val="FFFFFF"/>
                </a:highlight>
              </a:rPr>
              <a:t> Abusing platforms like social media or cloud storage for hidden communication channels.</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Multi-Stage Channels:</a:t>
            </a:r>
            <a:r>
              <a:rPr lang="en" sz="1600">
                <a:solidFill>
                  <a:srgbClr val="1F1F1F"/>
                </a:solidFill>
                <a:highlight>
                  <a:srgbClr val="FFFFFF"/>
                </a:highlight>
              </a:rPr>
              <a:t> Employing a series of communication channels to mask the origin and destination of C2 traffic.</a:t>
            </a:r>
            <a:endParaRPr sz="1600">
              <a:solidFill>
                <a:srgbClr val="1F1F1F"/>
              </a:solidFill>
              <a:highlight>
                <a:srgbClr val="FFFFFF"/>
              </a:highlight>
            </a:endParaRPr>
          </a:p>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835" name="Google Shape;835;p95"/>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Communication Channels</a:t>
            </a:r>
            <a:endParaRPr sz="2200">
              <a:solidFill>
                <a:srgbClr val="FF0000"/>
              </a:solidFill>
            </a:endParaRPr>
          </a:p>
        </p:txBody>
      </p:sp>
      <p:pic>
        <p:nvPicPr>
          <p:cNvPr id="836" name="Google Shape;836;p95"/>
          <p:cNvPicPr preferRelativeResize="0"/>
          <p:nvPr/>
        </p:nvPicPr>
        <p:blipFill>
          <a:blip r:embed="rId3">
            <a:alphaModFix/>
          </a:blip>
          <a:stretch>
            <a:fillRect/>
          </a:stretch>
        </p:blipFill>
        <p:spPr>
          <a:xfrm>
            <a:off x="3641900" y="2006100"/>
            <a:ext cx="5542125" cy="36977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96"/>
          <p:cNvSpPr txBox="1"/>
          <p:nvPr/>
        </p:nvSpPr>
        <p:spPr>
          <a:xfrm>
            <a:off x="371875" y="832425"/>
            <a:ext cx="4468800" cy="33039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888888"/>
                </a:solidFill>
              </a:rPr>
              <a:t># Email sender and recipient</a:t>
            </a:r>
            <a:endParaRPr>
              <a:solidFill>
                <a:srgbClr val="333333"/>
              </a:solidFill>
            </a:endParaRPr>
          </a:p>
          <a:p>
            <a:pPr indent="0" lvl="0" marL="0" rtl="0" algn="l">
              <a:lnSpc>
                <a:spcPct val="115000"/>
              </a:lnSpc>
              <a:spcBef>
                <a:spcPts val="0"/>
              </a:spcBef>
              <a:spcAft>
                <a:spcPts val="0"/>
              </a:spcAft>
              <a:buNone/>
            </a:pPr>
            <a:r>
              <a:rPr lang="en">
                <a:solidFill>
                  <a:srgbClr val="333333"/>
                </a:solidFill>
              </a:rPr>
              <a:t>sender_email = </a:t>
            </a:r>
            <a:r>
              <a:rPr lang="en">
                <a:solidFill>
                  <a:srgbClr val="333333"/>
                </a:solidFill>
                <a:highlight>
                  <a:srgbClr val="FFF0F0"/>
                </a:highlight>
              </a:rPr>
              <a:t>"your-email@example.com"</a:t>
            </a:r>
            <a:endParaRPr>
              <a:solidFill>
                <a:srgbClr val="333333"/>
              </a:solidFill>
            </a:endParaRPr>
          </a:p>
          <a:p>
            <a:pPr indent="0" lvl="0" marL="0" rtl="0" algn="l">
              <a:lnSpc>
                <a:spcPct val="115000"/>
              </a:lnSpc>
              <a:spcBef>
                <a:spcPts val="0"/>
              </a:spcBef>
              <a:spcAft>
                <a:spcPts val="0"/>
              </a:spcAft>
              <a:buNone/>
            </a:pPr>
            <a:r>
              <a:rPr lang="en">
                <a:solidFill>
                  <a:srgbClr val="333333"/>
                </a:solidFill>
              </a:rPr>
              <a:t>receiver_email = </a:t>
            </a:r>
            <a:r>
              <a:rPr lang="en">
                <a:solidFill>
                  <a:srgbClr val="333333"/>
                </a:solidFill>
                <a:highlight>
                  <a:srgbClr val="FFF0F0"/>
                </a:highlight>
              </a:rPr>
              <a:t>"receiver-email@example.com"</a:t>
            </a:r>
            <a:endParaRPr>
              <a:solidFill>
                <a:srgbClr val="333333"/>
              </a:solidFill>
            </a:endParaRPr>
          </a:p>
          <a:p>
            <a:pPr indent="0" lvl="0" marL="0" rtl="0" algn="l">
              <a:lnSpc>
                <a:spcPct val="115000"/>
              </a:lnSpc>
              <a:spcBef>
                <a:spcPts val="0"/>
              </a:spcBef>
              <a:spcAft>
                <a:spcPts val="0"/>
              </a:spcAft>
              <a:buNone/>
            </a:pPr>
            <a:r>
              <a:t/>
            </a:r>
            <a:endParaRPr>
              <a:solidFill>
                <a:srgbClr val="333333"/>
              </a:solidFill>
            </a:endParaRPr>
          </a:p>
          <a:p>
            <a:pPr indent="0" lvl="0" marL="0" rtl="0" algn="l">
              <a:lnSpc>
                <a:spcPct val="115000"/>
              </a:lnSpc>
              <a:spcBef>
                <a:spcPts val="0"/>
              </a:spcBef>
              <a:spcAft>
                <a:spcPts val="0"/>
              </a:spcAft>
              <a:buNone/>
            </a:pPr>
            <a:r>
              <a:rPr lang="en">
                <a:solidFill>
                  <a:srgbClr val="888888"/>
                </a:solidFill>
              </a:rPr>
              <a:t># Email subject and body</a:t>
            </a:r>
            <a:endParaRPr>
              <a:solidFill>
                <a:srgbClr val="333333"/>
              </a:solidFill>
            </a:endParaRPr>
          </a:p>
          <a:p>
            <a:pPr indent="0" lvl="0" marL="0" rtl="0" algn="l">
              <a:lnSpc>
                <a:spcPct val="115000"/>
              </a:lnSpc>
              <a:spcBef>
                <a:spcPts val="0"/>
              </a:spcBef>
              <a:spcAft>
                <a:spcPts val="0"/>
              </a:spcAft>
              <a:buNone/>
            </a:pPr>
            <a:r>
              <a:rPr lang="en">
                <a:solidFill>
                  <a:srgbClr val="333333"/>
                </a:solidFill>
              </a:rPr>
              <a:t>subject = </a:t>
            </a:r>
            <a:r>
              <a:rPr lang="en">
                <a:solidFill>
                  <a:srgbClr val="333333"/>
                </a:solidFill>
                <a:highlight>
                  <a:srgbClr val="FFF0F0"/>
                </a:highlight>
              </a:rPr>
              <a:t>"Hello from Python"</a:t>
            </a:r>
            <a:endParaRPr>
              <a:solidFill>
                <a:srgbClr val="333333"/>
              </a:solidFill>
            </a:endParaRPr>
          </a:p>
          <a:p>
            <a:pPr indent="0" lvl="0" marL="0" rtl="0" algn="l">
              <a:lnSpc>
                <a:spcPct val="115000"/>
              </a:lnSpc>
              <a:spcBef>
                <a:spcPts val="0"/>
              </a:spcBef>
              <a:spcAft>
                <a:spcPts val="0"/>
              </a:spcAft>
              <a:buNone/>
            </a:pPr>
            <a:r>
              <a:rPr lang="en">
                <a:solidFill>
                  <a:srgbClr val="333333"/>
                </a:solidFill>
              </a:rPr>
              <a:t>body = </a:t>
            </a:r>
            <a:r>
              <a:rPr lang="en">
                <a:solidFill>
                  <a:srgbClr val="333333"/>
                </a:solidFill>
                <a:highlight>
                  <a:srgbClr val="FFF0F0"/>
                </a:highlight>
              </a:rPr>
              <a:t>"This is a test email sent from a Python script."</a:t>
            </a:r>
            <a:endParaRPr>
              <a:solidFill>
                <a:srgbClr val="333333"/>
              </a:solidFill>
            </a:endParaRPr>
          </a:p>
          <a:p>
            <a:pPr indent="0" lvl="0" marL="0" rtl="0" algn="l">
              <a:lnSpc>
                <a:spcPct val="115000"/>
              </a:lnSpc>
              <a:spcBef>
                <a:spcPts val="0"/>
              </a:spcBef>
              <a:spcAft>
                <a:spcPts val="0"/>
              </a:spcAft>
              <a:buNone/>
            </a:pPr>
            <a:r>
              <a:t/>
            </a:r>
            <a:endParaRPr>
              <a:solidFill>
                <a:srgbClr val="333333"/>
              </a:solidFill>
            </a:endParaRPr>
          </a:p>
          <a:p>
            <a:pPr indent="0" lvl="0" marL="0" rtl="0" algn="l">
              <a:lnSpc>
                <a:spcPct val="115000"/>
              </a:lnSpc>
              <a:spcBef>
                <a:spcPts val="0"/>
              </a:spcBef>
              <a:spcAft>
                <a:spcPts val="0"/>
              </a:spcAft>
              <a:buNone/>
            </a:pPr>
            <a:r>
              <a:rPr lang="en">
                <a:solidFill>
                  <a:srgbClr val="888888"/>
                </a:solidFill>
              </a:rPr>
              <a:t># SMTP server details</a:t>
            </a:r>
            <a:endParaRPr>
              <a:solidFill>
                <a:srgbClr val="333333"/>
              </a:solidFill>
            </a:endParaRPr>
          </a:p>
          <a:p>
            <a:pPr indent="0" lvl="0" marL="0" rtl="0" algn="l">
              <a:lnSpc>
                <a:spcPct val="115000"/>
              </a:lnSpc>
              <a:spcBef>
                <a:spcPts val="0"/>
              </a:spcBef>
              <a:spcAft>
                <a:spcPts val="0"/>
              </a:spcAft>
              <a:buNone/>
            </a:pPr>
            <a:r>
              <a:rPr lang="en">
                <a:solidFill>
                  <a:srgbClr val="333333"/>
                </a:solidFill>
              </a:rPr>
              <a:t>smtp_server = </a:t>
            </a:r>
            <a:r>
              <a:rPr lang="en">
                <a:solidFill>
                  <a:srgbClr val="333333"/>
                </a:solidFill>
                <a:highlight>
                  <a:srgbClr val="FFF0F0"/>
                </a:highlight>
              </a:rPr>
              <a:t>"smtp.example.com"</a:t>
            </a:r>
            <a:endParaRPr>
              <a:solidFill>
                <a:srgbClr val="333333"/>
              </a:solidFill>
            </a:endParaRPr>
          </a:p>
          <a:p>
            <a:pPr indent="0" lvl="0" marL="0" rtl="0" algn="l">
              <a:lnSpc>
                <a:spcPct val="115000"/>
              </a:lnSpc>
              <a:spcBef>
                <a:spcPts val="0"/>
              </a:spcBef>
              <a:spcAft>
                <a:spcPts val="0"/>
              </a:spcAft>
              <a:buNone/>
            </a:pPr>
            <a:r>
              <a:rPr lang="en">
                <a:solidFill>
                  <a:srgbClr val="333333"/>
                </a:solidFill>
              </a:rPr>
              <a:t>smtp_port = </a:t>
            </a:r>
            <a:r>
              <a:rPr b="1" lang="en">
                <a:solidFill>
                  <a:srgbClr val="0000DD"/>
                </a:solidFill>
              </a:rPr>
              <a:t>587</a:t>
            </a:r>
            <a:r>
              <a:rPr lang="en">
                <a:solidFill>
                  <a:srgbClr val="333333"/>
                </a:solidFill>
              </a:rPr>
              <a:t>  </a:t>
            </a:r>
            <a:r>
              <a:rPr lang="en">
                <a:solidFill>
                  <a:srgbClr val="888888"/>
                </a:solidFill>
              </a:rPr>
              <a:t># For SSL use 465, for TLS use 587</a:t>
            </a:r>
            <a:endParaRPr>
              <a:solidFill>
                <a:srgbClr val="333333"/>
              </a:solidFill>
            </a:endParaRPr>
          </a:p>
          <a:p>
            <a:pPr indent="0" lvl="0" marL="0" rtl="0" algn="l">
              <a:lnSpc>
                <a:spcPct val="115000"/>
              </a:lnSpc>
              <a:spcBef>
                <a:spcPts val="0"/>
              </a:spcBef>
              <a:spcAft>
                <a:spcPts val="0"/>
              </a:spcAft>
              <a:buNone/>
            </a:pPr>
            <a:r>
              <a:rPr lang="en">
                <a:solidFill>
                  <a:srgbClr val="333333"/>
                </a:solidFill>
              </a:rPr>
              <a:t>smtp_username = </a:t>
            </a:r>
            <a:r>
              <a:rPr lang="en">
                <a:solidFill>
                  <a:srgbClr val="333333"/>
                </a:solidFill>
                <a:highlight>
                  <a:srgbClr val="FFF0F0"/>
                </a:highlight>
              </a:rPr>
              <a:t>"your-email@example.com"</a:t>
            </a:r>
            <a:endParaRPr>
              <a:solidFill>
                <a:srgbClr val="333333"/>
              </a:solidFill>
            </a:endParaRPr>
          </a:p>
          <a:p>
            <a:pPr indent="0" lvl="0" marL="0" rtl="0" algn="l">
              <a:lnSpc>
                <a:spcPct val="115000"/>
              </a:lnSpc>
              <a:spcBef>
                <a:spcPts val="0"/>
              </a:spcBef>
              <a:spcAft>
                <a:spcPts val="0"/>
              </a:spcAft>
              <a:buNone/>
            </a:pPr>
            <a:r>
              <a:rPr lang="en">
                <a:solidFill>
                  <a:srgbClr val="333333"/>
                </a:solidFill>
              </a:rPr>
              <a:t>smtp_password = </a:t>
            </a:r>
            <a:r>
              <a:rPr lang="en">
                <a:solidFill>
                  <a:srgbClr val="333333"/>
                </a:solidFill>
                <a:highlight>
                  <a:srgbClr val="FFF0F0"/>
                </a:highlight>
              </a:rPr>
              <a:t>"your-email-password"</a:t>
            </a:r>
            <a:endParaRPr>
              <a:solidFill>
                <a:srgbClr val="333333"/>
              </a:solidFill>
            </a:endParaRPr>
          </a:p>
          <a:p>
            <a:pPr indent="0" lvl="0" marL="0" rtl="0" algn="l">
              <a:lnSpc>
                <a:spcPct val="115000"/>
              </a:lnSpc>
              <a:spcBef>
                <a:spcPts val="0"/>
              </a:spcBef>
              <a:spcAft>
                <a:spcPts val="0"/>
              </a:spcAft>
              <a:buNone/>
            </a:pPr>
            <a:r>
              <a:t/>
            </a:r>
            <a:endParaRPr>
              <a:solidFill>
                <a:srgbClr val="333333"/>
              </a:solidFill>
            </a:endParaRPr>
          </a:p>
          <a:p>
            <a:pPr indent="0" lvl="0" marL="0" rtl="0" algn="l">
              <a:lnSpc>
                <a:spcPct val="115000"/>
              </a:lnSpc>
              <a:spcBef>
                <a:spcPts val="0"/>
              </a:spcBef>
              <a:spcAft>
                <a:spcPts val="0"/>
              </a:spcAft>
              <a:buNone/>
            </a:pPr>
            <a:r>
              <a:rPr lang="en">
                <a:solidFill>
                  <a:srgbClr val="888888"/>
                </a:solidFill>
              </a:rPr>
              <a:t> </a:t>
            </a:r>
            <a:endParaRPr>
              <a:solidFill>
                <a:srgbClr val="0D0D0D"/>
              </a:solidFill>
              <a:highlight>
                <a:srgbClr val="FFFFFF"/>
              </a:highlight>
            </a:endParaRPr>
          </a:p>
        </p:txBody>
      </p:sp>
      <p:sp>
        <p:nvSpPr>
          <p:cNvPr id="842" name="Google Shape;842;p96"/>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SMTP C2 via Python</a:t>
            </a:r>
            <a:endParaRPr sz="2200">
              <a:solidFill>
                <a:srgbClr val="FF0000"/>
              </a:solidFill>
            </a:endParaRPr>
          </a:p>
        </p:txBody>
      </p:sp>
      <p:sp>
        <p:nvSpPr>
          <p:cNvPr id="843" name="Google Shape;843;p96"/>
          <p:cNvSpPr txBox="1"/>
          <p:nvPr/>
        </p:nvSpPr>
        <p:spPr>
          <a:xfrm>
            <a:off x="4919075" y="1546175"/>
            <a:ext cx="3968700" cy="2945700"/>
          </a:xfrm>
          <a:prstGeom prst="rect">
            <a:avLst/>
          </a:prstGeom>
          <a:solidFill>
            <a:schemeClr val="lt2"/>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888888"/>
                </a:solidFill>
              </a:rPr>
              <a:t># Connect to the SMTP server and send the email</a:t>
            </a:r>
            <a:endParaRPr>
              <a:solidFill>
                <a:srgbClr val="333333"/>
              </a:solidFill>
            </a:endParaRPr>
          </a:p>
          <a:p>
            <a:pPr indent="0" lvl="0" marL="0" rtl="0" algn="l">
              <a:lnSpc>
                <a:spcPct val="115000"/>
              </a:lnSpc>
              <a:spcBef>
                <a:spcPts val="0"/>
              </a:spcBef>
              <a:spcAft>
                <a:spcPts val="0"/>
              </a:spcAft>
              <a:buNone/>
            </a:pPr>
            <a:r>
              <a:rPr b="1" lang="en">
                <a:solidFill>
                  <a:srgbClr val="008800"/>
                </a:solidFill>
              </a:rPr>
              <a:t>try</a:t>
            </a:r>
            <a:r>
              <a:rPr lang="en">
                <a:solidFill>
                  <a:srgbClr val="333333"/>
                </a:solidFill>
              </a:rPr>
              <a:t>:</a:t>
            </a:r>
            <a:endParaRPr>
              <a:solidFill>
                <a:srgbClr val="333333"/>
              </a:solidFill>
            </a:endParaRPr>
          </a:p>
          <a:p>
            <a:pPr indent="0" lvl="0" marL="0" rtl="0" algn="l">
              <a:lnSpc>
                <a:spcPct val="115000"/>
              </a:lnSpc>
              <a:spcBef>
                <a:spcPts val="0"/>
              </a:spcBef>
              <a:spcAft>
                <a:spcPts val="0"/>
              </a:spcAft>
              <a:buNone/>
            </a:pPr>
            <a:r>
              <a:rPr lang="en">
                <a:solidFill>
                  <a:srgbClr val="333333"/>
                </a:solidFill>
              </a:rPr>
              <a:t>    server = smtplib.SMTP(smtp_server, smtp_port)</a:t>
            </a:r>
            <a:endParaRPr>
              <a:solidFill>
                <a:srgbClr val="333333"/>
              </a:solidFill>
            </a:endParaRPr>
          </a:p>
          <a:p>
            <a:pPr indent="0" lvl="0" marL="0" rtl="0" algn="l">
              <a:lnSpc>
                <a:spcPct val="115000"/>
              </a:lnSpc>
              <a:spcBef>
                <a:spcPts val="0"/>
              </a:spcBef>
              <a:spcAft>
                <a:spcPts val="0"/>
              </a:spcAft>
              <a:buNone/>
            </a:pPr>
            <a:r>
              <a:rPr lang="en">
                <a:solidFill>
                  <a:srgbClr val="333333"/>
                </a:solidFill>
              </a:rPr>
              <a:t>    server.starttls()  </a:t>
            </a:r>
            <a:r>
              <a:rPr lang="en">
                <a:solidFill>
                  <a:srgbClr val="888888"/>
                </a:solidFill>
              </a:rPr>
              <a:t># Secure the connection</a:t>
            </a:r>
            <a:endParaRPr>
              <a:solidFill>
                <a:srgbClr val="333333"/>
              </a:solidFill>
            </a:endParaRPr>
          </a:p>
          <a:p>
            <a:pPr indent="0" lvl="0" marL="0" rtl="0" algn="l">
              <a:lnSpc>
                <a:spcPct val="115000"/>
              </a:lnSpc>
              <a:spcBef>
                <a:spcPts val="0"/>
              </a:spcBef>
              <a:spcAft>
                <a:spcPts val="0"/>
              </a:spcAft>
              <a:buNone/>
            </a:pPr>
            <a:r>
              <a:rPr lang="en">
                <a:solidFill>
                  <a:srgbClr val="333333"/>
                </a:solidFill>
              </a:rPr>
              <a:t>    server.login(smtp_username, smtp_password)</a:t>
            </a:r>
            <a:endParaRPr>
              <a:solidFill>
                <a:srgbClr val="333333"/>
              </a:solidFill>
            </a:endParaRPr>
          </a:p>
          <a:p>
            <a:pPr indent="0" lvl="0" marL="0" rtl="0" algn="l">
              <a:lnSpc>
                <a:spcPct val="115000"/>
              </a:lnSpc>
              <a:spcBef>
                <a:spcPts val="0"/>
              </a:spcBef>
              <a:spcAft>
                <a:spcPts val="0"/>
              </a:spcAft>
              <a:buNone/>
            </a:pPr>
            <a:r>
              <a:rPr lang="en">
                <a:solidFill>
                  <a:srgbClr val="333333"/>
                </a:solidFill>
              </a:rPr>
              <a:t>    server.sendmail(sender_email, receiver_email, message.as_string())</a:t>
            </a:r>
            <a:endParaRPr>
              <a:solidFill>
                <a:srgbClr val="333333"/>
              </a:solidFill>
            </a:endParaRPr>
          </a:p>
          <a:p>
            <a:pPr indent="0" lvl="0" marL="0" rtl="0" algn="l">
              <a:lnSpc>
                <a:spcPct val="115000"/>
              </a:lnSpc>
              <a:spcBef>
                <a:spcPts val="0"/>
              </a:spcBef>
              <a:spcAft>
                <a:spcPts val="0"/>
              </a:spcAft>
              <a:buNone/>
            </a:pPr>
            <a:r>
              <a:rPr lang="en">
                <a:solidFill>
                  <a:srgbClr val="333333"/>
                </a:solidFill>
              </a:rPr>
              <a:t>    </a:t>
            </a:r>
            <a:r>
              <a:rPr b="1" lang="en">
                <a:solidFill>
                  <a:srgbClr val="008800"/>
                </a:solidFill>
              </a:rPr>
              <a:t>print</a:t>
            </a:r>
            <a:r>
              <a:rPr lang="en">
                <a:solidFill>
                  <a:srgbClr val="333333"/>
                </a:solidFill>
              </a:rPr>
              <a:t>(</a:t>
            </a:r>
            <a:r>
              <a:rPr lang="en">
                <a:solidFill>
                  <a:srgbClr val="333333"/>
                </a:solidFill>
                <a:highlight>
                  <a:srgbClr val="FFF0F0"/>
                </a:highlight>
              </a:rPr>
              <a:t>"Email successfully sent!"</a:t>
            </a:r>
            <a:r>
              <a:rPr lang="en">
                <a:solidFill>
                  <a:srgbClr val="333333"/>
                </a:solidFill>
              </a:rPr>
              <a:t>)</a:t>
            </a:r>
            <a:endParaRPr>
              <a:solidFill>
                <a:srgbClr val="333333"/>
              </a:solidFill>
            </a:endParaRPr>
          </a:p>
          <a:p>
            <a:pPr indent="0" lvl="0" marL="0" rtl="0" algn="l">
              <a:lnSpc>
                <a:spcPct val="115000"/>
              </a:lnSpc>
              <a:spcBef>
                <a:spcPts val="0"/>
              </a:spcBef>
              <a:spcAft>
                <a:spcPts val="0"/>
              </a:spcAft>
              <a:buNone/>
            </a:pPr>
            <a:r>
              <a:rPr b="1" lang="en">
                <a:solidFill>
                  <a:srgbClr val="008800"/>
                </a:solidFill>
              </a:rPr>
              <a:t>except</a:t>
            </a:r>
            <a:r>
              <a:rPr lang="en">
                <a:solidFill>
                  <a:srgbClr val="333333"/>
                </a:solidFill>
              </a:rPr>
              <a:t> </a:t>
            </a:r>
            <a:r>
              <a:rPr b="1" lang="en">
                <a:solidFill>
                  <a:srgbClr val="FF0000"/>
                </a:solidFill>
              </a:rPr>
              <a:t>Exception</a:t>
            </a:r>
            <a:r>
              <a:rPr lang="en">
                <a:solidFill>
                  <a:srgbClr val="333333"/>
                </a:solidFill>
              </a:rPr>
              <a:t> </a:t>
            </a:r>
            <a:r>
              <a:rPr b="1" lang="en">
                <a:solidFill>
                  <a:srgbClr val="008800"/>
                </a:solidFill>
              </a:rPr>
              <a:t>as</a:t>
            </a:r>
            <a:r>
              <a:rPr lang="en">
                <a:solidFill>
                  <a:srgbClr val="333333"/>
                </a:solidFill>
              </a:rPr>
              <a:t> e:</a:t>
            </a:r>
            <a:endParaRPr>
              <a:solidFill>
                <a:srgbClr val="333333"/>
              </a:solidFill>
            </a:endParaRPr>
          </a:p>
          <a:p>
            <a:pPr indent="0" lvl="0" marL="0" rtl="0" algn="l">
              <a:lnSpc>
                <a:spcPct val="115000"/>
              </a:lnSpc>
              <a:spcBef>
                <a:spcPts val="0"/>
              </a:spcBef>
              <a:spcAft>
                <a:spcPts val="0"/>
              </a:spcAft>
              <a:buNone/>
            </a:pPr>
            <a:r>
              <a:rPr lang="en">
                <a:solidFill>
                  <a:srgbClr val="333333"/>
                </a:solidFill>
              </a:rPr>
              <a:t>    </a:t>
            </a:r>
            <a:r>
              <a:rPr b="1" lang="en">
                <a:solidFill>
                  <a:srgbClr val="008800"/>
                </a:solidFill>
              </a:rPr>
              <a:t>print</a:t>
            </a:r>
            <a:r>
              <a:rPr lang="en">
                <a:solidFill>
                  <a:srgbClr val="333333"/>
                </a:solidFill>
              </a:rPr>
              <a:t>(f</a:t>
            </a:r>
            <a:r>
              <a:rPr lang="en">
                <a:solidFill>
                  <a:srgbClr val="333333"/>
                </a:solidFill>
                <a:highlight>
                  <a:srgbClr val="FFF0F0"/>
                </a:highlight>
              </a:rPr>
              <a:t>"Failed to send email: {e}"</a:t>
            </a:r>
            <a:r>
              <a:rPr lang="en">
                <a:solidFill>
                  <a:srgbClr val="333333"/>
                </a:solidFill>
              </a:rPr>
              <a:t>)</a:t>
            </a:r>
            <a:endParaRPr>
              <a:solidFill>
                <a:srgbClr val="333333"/>
              </a:solidFill>
            </a:endParaRPr>
          </a:p>
          <a:p>
            <a:pPr indent="0" lvl="0" marL="0" rtl="0" algn="l">
              <a:lnSpc>
                <a:spcPct val="110795"/>
              </a:lnSpc>
              <a:spcBef>
                <a:spcPts val="0"/>
              </a:spcBef>
              <a:spcAft>
                <a:spcPts val="0"/>
              </a:spcAft>
              <a:buNone/>
            </a:pPr>
            <a:r>
              <a:t/>
            </a:r>
            <a:endParaRPr>
              <a:solidFill>
                <a:srgbClr val="333333"/>
              </a:solidFill>
            </a:endParaRPr>
          </a:p>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97"/>
          <p:cNvSpPr txBox="1"/>
          <p:nvPr>
            <p:ph type="title"/>
          </p:nvPr>
        </p:nvSpPr>
        <p:spPr>
          <a:xfrm>
            <a:off x="203225" y="241150"/>
            <a:ext cx="4935600" cy="269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Host C2 on AWS</a:t>
            </a:r>
            <a:endParaRPr sz="5400"/>
          </a:p>
        </p:txBody>
      </p:sp>
      <p:pic>
        <p:nvPicPr>
          <p:cNvPr id="849" name="Google Shape;849;p97"/>
          <p:cNvPicPr preferRelativeResize="0"/>
          <p:nvPr/>
        </p:nvPicPr>
        <p:blipFill>
          <a:blip r:embed="rId3">
            <a:alphaModFix/>
          </a:blip>
          <a:stretch>
            <a:fillRect/>
          </a:stretch>
        </p:blipFill>
        <p:spPr>
          <a:xfrm>
            <a:off x="4426325" y="2080177"/>
            <a:ext cx="4477250" cy="28330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98"/>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600"/>
              </a:spcBef>
              <a:spcAft>
                <a:spcPts val="0"/>
              </a:spcAft>
              <a:buClr>
                <a:srgbClr val="1F1F1F"/>
              </a:buClr>
              <a:buSzPts val="1400"/>
              <a:buChar char="●"/>
            </a:pPr>
            <a:r>
              <a:rPr b="1" lang="en">
                <a:solidFill>
                  <a:srgbClr val="1F1F1F"/>
                </a:solidFill>
                <a:highlight>
                  <a:srgbClr val="FFFFFF"/>
                </a:highlight>
              </a:rPr>
              <a:t>On-Demand Cloud Computing:</a:t>
            </a:r>
            <a:r>
              <a:rPr lang="en">
                <a:solidFill>
                  <a:srgbClr val="1F1F1F"/>
                </a:solidFill>
                <a:highlight>
                  <a:srgbClr val="FFFFFF"/>
                </a:highlight>
              </a:rPr>
              <a:t> Spin up virtual servers in seconds, with a wide range of configurations to choose from.</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Scalability:</a:t>
            </a:r>
            <a:r>
              <a:rPr lang="en">
                <a:solidFill>
                  <a:srgbClr val="1F1F1F"/>
                </a:solidFill>
                <a:highlight>
                  <a:srgbClr val="FFFFFF"/>
                </a:highlight>
              </a:rPr>
              <a:t> Easily scale your compute resources up or down to meet changing demands.</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Pay-As-You-Go:</a:t>
            </a:r>
            <a:r>
              <a:rPr lang="en">
                <a:solidFill>
                  <a:srgbClr val="1F1F1F"/>
                </a:solidFill>
                <a:highlight>
                  <a:srgbClr val="FFFFFF"/>
                </a:highlight>
              </a:rPr>
              <a:t> Only pay for the compute resources you use.</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Global Reach:</a:t>
            </a:r>
            <a:r>
              <a:rPr lang="en">
                <a:solidFill>
                  <a:srgbClr val="1F1F1F"/>
                </a:solidFill>
                <a:highlight>
                  <a:srgbClr val="FFFFFF"/>
                </a:highlight>
              </a:rPr>
              <a:t> Deploy your applications across a vast global infrastructure with multiple regions and Availability Zones.</a:t>
            </a:r>
            <a:endParaRPr>
              <a:solidFill>
                <a:srgbClr val="1F1F1F"/>
              </a:solidFill>
              <a:highlight>
                <a:srgbClr val="FFFFFF"/>
              </a:highlight>
            </a:endParaRPr>
          </a:p>
          <a:p>
            <a:pPr indent="0" lvl="0" marL="457200" rtl="0" algn="l">
              <a:lnSpc>
                <a:spcPct val="115000"/>
              </a:lnSpc>
              <a:spcBef>
                <a:spcPts val="600"/>
              </a:spcBef>
              <a:spcAft>
                <a:spcPts val="0"/>
              </a:spcAft>
              <a:buNone/>
            </a:pPr>
            <a:r>
              <a:t/>
            </a:r>
            <a:endParaRPr>
              <a:solidFill>
                <a:srgbClr val="1F1F1F"/>
              </a:solidFill>
              <a:highlight>
                <a:srgbClr val="FFFFFF"/>
              </a:highlight>
            </a:endParaRPr>
          </a:p>
          <a:p>
            <a:pPr indent="0" lvl="0" marL="0" rtl="0" algn="l">
              <a:lnSpc>
                <a:spcPct val="115000"/>
              </a:lnSpc>
              <a:spcBef>
                <a:spcPts val="300"/>
              </a:spcBef>
              <a:spcAft>
                <a:spcPts val="300"/>
              </a:spcAft>
              <a:buNone/>
            </a:pPr>
            <a:r>
              <a:t/>
            </a:r>
            <a:endParaRPr>
              <a:solidFill>
                <a:srgbClr val="0D0D0D"/>
              </a:solidFill>
              <a:highlight>
                <a:srgbClr val="FFFFFF"/>
              </a:highlight>
            </a:endParaRPr>
          </a:p>
        </p:txBody>
      </p:sp>
      <p:sp>
        <p:nvSpPr>
          <p:cNvPr id="855" name="Google Shape;855;p9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AWS EC2</a:t>
            </a:r>
            <a:endParaRPr sz="2200">
              <a:solidFill>
                <a:srgbClr val="FF0000"/>
              </a:solidFill>
            </a:endParaRPr>
          </a:p>
        </p:txBody>
      </p:sp>
      <p:pic>
        <p:nvPicPr>
          <p:cNvPr id="856" name="Google Shape;856;p98"/>
          <p:cNvPicPr preferRelativeResize="0"/>
          <p:nvPr/>
        </p:nvPicPr>
        <p:blipFill>
          <a:blip r:embed="rId3">
            <a:alphaModFix/>
          </a:blip>
          <a:stretch>
            <a:fillRect/>
          </a:stretch>
        </p:blipFill>
        <p:spPr>
          <a:xfrm>
            <a:off x="3956925" y="2659800"/>
            <a:ext cx="4938200" cy="21844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9"/>
          <p:cNvSpPr txBox="1"/>
          <p:nvPr/>
        </p:nvSpPr>
        <p:spPr>
          <a:xfrm>
            <a:off x="55975" y="824750"/>
            <a:ext cx="4786500" cy="310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D0D0D"/>
              </a:buClr>
              <a:buSzPts val="1400"/>
              <a:buChar char="●"/>
            </a:pPr>
            <a:r>
              <a:rPr b="1" lang="en">
                <a:solidFill>
                  <a:srgbClr val="0D0D0D"/>
                </a:solidFill>
                <a:highlight>
                  <a:srgbClr val="FFFFFF"/>
                </a:highlight>
              </a:rPr>
              <a:t>Firewall in the Cloud:</a:t>
            </a:r>
            <a:r>
              <a:rPr lang="en">
                <a:solidFill>
                  <a:srgbClr val="0D0D0D"/>
                </a:solidFill>
                <a:highlight>
                  <a:srgbClr val="FFFFFF"/>
                </a:highlight>
              </a:rPr>
              <a:t> Security groups act as virtual firewalls, controlling inbound and outbound traffic to your EC2 instances.</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b="1" lang="en">
                <a:solidFill>
                  <a:srgbClr val="0D0D0D"/>
                </a:solidFill>
                <a:highlight>
                  <a:srgbClr val="FFFFFF"/>
                </a:highlight>
              </a:rPr>
              <a:t>Granular Control: </a:t>
            </a:r>
            <a:r>
              <a:rPr lang="en">
                <a:solidFill>
                  <a:srgbClr val="0D0D0D"/>
                </a:solidFill>
                <a:highlight>
                  <a:srgbClr val="FFFFFF"/>
                </a:highlight>
              </a:rPr>
              <a:t>Define security rules to specify which ports are open and who can access them.</a:t>
            </a:r>
            <a:endParaRPr>
              <a:solidFill>
                <a:srgbClr val="0D0D0D"/>
              </a:solidFill>
              <a:highlight>
                <a:srgbClr val="FFFFFF"/>
              </a:highlight>
            </a:endParaRPr>
          </a:p>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862" name="Google Shape;862;p99"/>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Control Network Traffic with Security Groups</a:t>
            </a:r>
            <a:endParaRPr sz="2200">
              <a:solidFill>
                <a:srgbClr val="FF0000"/>
              </a:solidFill>
            </a:endParaRPr>
          </a:p>
        </p:txBody>
      </p:sp>
      <p:pic>
        <p:nvPicPr>
          <p:cNvPr id="863" name="Google Shape;863;p99"/>
          <p:cNvPicPr preferRelativeResize="0"/>
          <p:nvPr/>
        </p:nvPicPr>
        <p:blipFill>
          <a:blip r:embed="rId3">
            <a:alphaModFix/>
          </a:blip>
          <a:stretch>
            <a:fillRect/>
          </a:stretch>
        </p:blipFill>
        <p:spPr>
          <a:xfrm>
            <a:off x="1082100" y="2306525"/>
            <a:ext cx="7057976" cy="2665525"/>
          </a:xfrm>
          <a:prstGeom prst="rect">
            <a:avLst/>
          </a:prstGeom>
          <a:noFill/>
          <a:ln>
            <a:noFill/>
          </a:ln>
        </p:spPr>
      </p:pic>
      <p:sp>
        <p:nvSpPr>
          <p:cNvPr id="864" name="Google Shape;864;p99"/>
          <p:cNvSpPr txBox="1"/>
          <p:nvPr/>
        </p:nvSpPr>
        <p:spPr>
          <a:xfrm>
            <a:off x="4746500" y="824750"/>
            <a:ext cx="4138500" cy="310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0D0D0D"/>
              </a:buClr>
              <a:buSzPts val="1400"/>
              <a:buChar char="●"/>
            </a:pPr>
            <a:r>
              <a:rPr b="1" lang="en">
                <a:solidFill>
                  <a:srgbClr val="0D0D0D"/>
                </a:solidFill>
                <a:highlight>
                  <a:srgbClr val="FFFFFF"/>
                </a:highlight>
              </a:rPr>
              <a:t>Multiple Security Groups:</a:t>
            </a:r>
            <a:r>
              <a:rPr lang="en">
                <a:solidFill>
                  <a:srgbClr val="0D0D0D"/>
                </a:solidFill>
                <a:highlight>
                  <a:srgbClr val="FFFFFF"/>
                </a:highlight>
              </a:rPr>
              <a:t> Assign multiple security groups to an instance for layered security.</a:t>
            </a:r>
            <a:endParaRPr>
              <a:solidFill>
                <a:srgbClr val="0D0D0D"/>
              </a:solidFill>
              <a:highlight>
                <a:srgbClr val="FFFFFF"/>
              </a:highlight>
            </a:endParaRPr>
          </a:p>
          <a:p>
            <a:pPr indent="-317500" lvl="0" marL="457200" rtl="0" algn="l">
              <a:lnSpc>
                <a:spcPct val="115000"/>
              </a:lnSpc>
              <a:spcBef>
                <a:spcPts val="0"/>
              </a:spcBef>
              <a:spcAft>
                <a:spcPts val="0"/>
              </a:spcAft>
              <a:buClr>
                <a:srgbClr val="0D0D0D"/>
              </a:buClr>
              <a:buSzPts val="1400"/>
              <a:buChar char="●"/>
            </a:pPr>
            <a:r>
              <a:rPr b="1" lang="en">
                <a:solidFill>
                  <a:srgbClr val="0D0D0D"/>
                </a:solidFill>
                <a:highlight>
                  <a:srgbClr val="FFFFFF"/>
                </a:highlight>
              </a:rPr>
              <a:t>Best Practices: </a:t>
            </a:r>
            <a:r>
              <a:rPr lang="en">
                <a:solidFill>
                  <a:srgbClr val="0D0D0D"/>
                </a:solidFill>
                <a:highlight>
                  <a:srgbClr val="FFFFFF"/>
                </a:highlight>
              </a:rPr>
              <a:t>Follow the principle of least privilege, only opening the ports your application needs.</a:t>
            </a:r>
            <a:endParaRPr>
              <a:solidFill>
                <a:srgbClr val="0D0D0D"/>
              </a:solidFill>
              <a:highlight>
                <a:srgbClr val="FFFFFF"/>
              </a:highlight>
            </a:endParaRPr>
          </a:p>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100"/>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323850" lvl="0" marL="457200" rtl="0" algn="l">
              <a:lnSpc>
                <a:spcPct val="115000"/>
              </a:lnSpc>
              <a:spcBef>
                <a:spcPts val="300"/>
              </a:spcBef>
              <a:spcAft>
                <a:spcPts val="0"/>
              </a:spcAft>
              <a:buClr>
                <a:srgbClr val="1F1F1F"/>
              </a:buClr>
              <a:buSzPts val="1500"/>
              <a:buChar char="●"/>
            </a:pPr>
            <a:r>
              <a:rPr b="1" lang="en" sz="1500">
                <a:solidFill>
                  <a:srgbClr val="1F1F1F"/>
                </a:solidFill>
                <a:highlight>
                  <a:srgbClr val="FFFFFF"/>
                </a:highlight>
              </a:rPr>
              <a:t>Data Exfiltration:</a:t>
            </a:r>
            <a:endParaRPr b="1"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Keylogging:</a:t>
            </a:r>
            <a:r>
              <a:rPr lang="en" sz="1500">
                <a:solidFill>
                  <a:srgbClr val="1F1F1F"/>
                </a:solidFill>
                <a:highlight>
                  <a:srgbClr val="FFFFFF"/>
                </a:highlight>
              </a:rPr>
              <a:t> Capture keystrokes entered on the endpoint, potentially grabbing passwords or sensitive information.</a:t>
            </a:r>
            <a:endParaRPr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Screenshotting:</a:t>
            </a:r>
            <a:r>
              <a:rPr lang="en" sz="1500">
                <a:solidFill>
                  <a:srgbClr val="1F1F1F"/>
                </a:solidFill>
                <a:highlight>
                  <a:srgbClr val="FFFFFF"/>
                </a:highlight>
              </a:rPr>
              <a:t> Take screenshots of the endpoint's screen to steal visual data.</a:t>
            </a:r>
            <a:endParaRPr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File Transfer:</a:t>
            </a:r>
            <a:r>
              <a:rPr lang="en" sz="1500">
                <a:solidFill>
                  <a:srgbClr val="1F1F1F"/>
                </a:solidFill>
                <a:highlight>
                  <a:srgbClr val="FFFFFF"/>
                </a:highlight>
              </a:rPr>
              <a:t> Upload or download specific files from the endpoint to a central server controlled by the botnet operator.</a:t>
            </a:r>
            <a:endParaRPr sz="1500">
              <a:solidFill>
                <a:srgbClr val="1F1F1F"/>
              </a:solidFill>
              <a:highlight>
                <a:srgbClr val="FFFFFF"/>
              </a:highlight>
            </a:endParaRPr>
          </a:p>
          <a:p>
            <a:pPr indent="-323850" lvl="0" marL="4572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System Exploitation:</a:t>
            </a:r>
            <a:endParaRPr b="1"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Installing Malware:</a:t>
            </a:r>
            <a:r>
              <a:rPr lang="en" sz="1500">
                <a:solidFill>
                  <a:srgbClr val="1F1F1F"/>
                </a:solidFill>
                <a:highlight>
                  <a:srgbClr val="FFFFFF"/>
                </a:highlight>
              </a:rPr>
              <a:t> Download and install additional malware onto the endpoint, expanding the botnet's functionality or causing further damage.</a:t>
            </a:r>
            <a:endParaRPr sz="1500">
              <a:solidFill>
                <a:srgbClr val="1F1F1F"/>
              </a:solidFill>
              <a:highlight>
                <a:srgbClr val="FFFFFF"/>
              </a:highlight>
            </a:endParaRPr>
          </a:p>
          <a:p>
            <a:pPr indent="-323850" lvl="1" marL="914400" rtl="0" algn="l">
              <a:lnSpc>
                <a:spcPct val="115000"/>
              </a:lnSpc>
              <a:spcBef>
                <a:spcPts val="0"/>
              </a:spcBef>
              <a:spcAft>
                <a:spcPts val="0"/>
              </a:spcAft>
              <a:buClr>
                <a:srgbClr val="1F1F1F"/>
              </a:buClr>
              <a:buSzPts val="1500"/>
              <a:buChar char="○"/>
            </a:pPr>
            <a:r>
              <a:rPr b="1" lang="en" sz="1500">
                <a:solidFill>
                  <a:srgbClr val="1F1F1F"/>
                </a:solidFill>
                <a:highlight>
                  <a:srgbClr val="FFFFFF"/>
                </a:highlight>
              </a:rPr>
              <a:t>Denial of Service (DoS) Functionality:</a:t>
            </a:r>
            <a:r>
              <a:rPr lang="en" sz="1500">
                <a:solidFill>
                  <a:srgbClr val="1F1F1F"/>
                </a:solidFill>
                <a:highlight>
                  <a:srgbClr val="FFFFFF"/>
                </a:highlight>
              </a:rPr>
              <a:t> Turn the endpoint into a mini-attacker, flooding targets with traffic as instructed by the botnet controller.</a:t>
            </a:r>
            <a:endParaRPr sz="1500">
              <a:solidFill>
                <a:srgbClr val="1F1F1F"/>
              </a:solidFill>
              <a:highlight>
                <a:srgbClr val="FFFFFF"/>
              </a:highlight>
            </a:endParaRPr>
          </a:p>
          <a:p>
            <a:pPr indent="0" lvl="0" marL="0" rtl="0" algn="l">
              <a:lnSpc>
                <a:spcPct val="115000"/>
              </a:lnSpc>
              <a:spcBef>
                <a:spcPts val="600"/>
              </a:spcBef>
              <a:spcAft>
                <a:spcPts val="300"/>
              </a:spcAft>
              <a:buNone/>
            </a:pPr>
            <a:r>
              <a:t/>
            </a:r>
            <a:endParaRPr sz="1500">
              <a:solidFill>
                <a:srgbClr val="0D0D0D"/>
              </a:solidFill>
              <a:highlight>
                <a:srgbClr val="FFFFFF"/>
              </a:highlight>
            </a:endParaRPr>
          </a:p>
        </p:txBody>
      </p:sp>
      <p:sp>
        <p:nvSpPr>
          <p:cNvPr id="870" name="Google Shape;870;p100"/>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Features of a Botnet</a:t>
            </a:r>
            <a:endParaRPr sz="2200">
              <a:solidFill>
                <a:srgbClr val="FF0000"/>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01"/>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t/>
            </a:r>
            <a:endParaRPr sz="2200">
              <a:solidFill>
                <a:srgbClr val="FF0000"/>
              </a:solidFill>
            </a:endParaRPr>
          </a:p>
        </p:txBody>
      </p:sp>
      <p:sp>
        <p:nvSpPr>
          <p:cNvPr id="876" name="Google Shape;876;p101"/>
          <p:cNvSpPr txBox="1"/>
          <p:nvPr/>
        </p:nvSpPr>
        <p:spPr>
          <a:xfrm>
            <a:off x="4538375"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877" name="Google Shape;877;p101"/>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Features of a Botnet</a:t>
            </a:r>
            <a:endParaRPr sz="2200">
              <a:solidFill>
                <a:srgbClr val="FF0000"/>
              </a:solidFill>
            </a:endParaRPr>
          </a:p>
        </p:txBody>
      </p:sp>
      <p:sp>
        <p:nvSpPr>
          <p:cNvPr id="878" name="Google Shape;878;p101"/>
          <p:cNvSpPr txBox="1"/>
          <p:nvPr/>
        </p:nvSpPr>
        <p:spPr>
          <a:xfrm>
            <a:off x="90075" y="944475"/>
            <a:ext cx="6681600" cy="3633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300"/>
              </a:spcBef>
              <a:spcAft>
                <a:spcPts val="0"/>
              </a:spcAft>
              <a:buClr>
                <a:srgbClr val="1F1F1F"/>
              </a:buClr>
              <a:buSzPts val="1600"/>
              <a:buChar char="●"/>
            </a:pPr>
            <a:r>
              <a:rPr b="1" lang="en" sz="1600">
                <a:solidFill>
                  <a:srgbClr val="1F1F1F"/>
                </a:solidFill>
                <a:highlight>
                  <a:srgbClr val="FFFFFF"/>
                </a:highlight>
              </a:rPr>
              <a:t>Resource Disruption:</a:t>
            </a:r>
            <a:endParaRPr b="1" sz="1600">
              <a:solidFill>
                <a:srgbClr val="1F1F1F"/>
              </a:solidFill>
              <a:highlight>
                <a:srgbClr val="FFFFFF"/>
              </a:highlight>
            </a:endParaRPr>
          </a:p>
          <a:p>
            <a:pPr indent="-330200" lvl="1" marL="9144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Cryptojacking:</a:t>
            </a:r>
            <a:r>
              <a:rPr lang="en" sz="1600">
                <a:solidFill>
                  <a:srgbClr val="1F1F1F"/>
                </a:solidFill>
                <a:highlight>
                  <a:srgbClr val="FFFFFF"/>
                </a:highlight>
              </a:rPr>
              <a:t> Utilize the endpoint's processing power to mine cryptocurrency for the botnet operator's benefit.</a:t>
            </a:r>
            <a:endParaRPr sz="1600">
              <a:solidFill>
                <a:srgbClr val="1F1F1F"/>
              </a:solidFill>
              <a:highlight>
                <a:srgbClr val="FFFFFF"/>
              </a:highlight>
            </a:endParaRPr>
          </a:p>
          <a:p>
            <a:pPr indent="-330200" lvl="1" marL="9144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Spam Relaying:</a:t>
            </a:r>
            <a:r>
              <a:rPr lang="en" sz="1600">
                <a:solidFill>
                  <a:srgbClr val="1F1F1F"/>
                </a:solidFill>
                <a:highlight>
                  <a:srgbClr val="FFFFFF"/>
                </a:highlight>
              </a:rPr>
              <a:t> Turn the endpoint into a spam server, sending out massive amounts of spam emails under the radar.</a:t>
            </a:r>
            <a:endParaRPr sz="1600">
              <a:solidFill>
                <a:srgbClr val="1F1F1F"/>
              </a:solidFill>
              <a:highlight>
                <a:srgbClr val="FFFFFF"/>
              </a:highlight>
            </a:endParaRPr>
          </a:p>
          <a:p>
            <a:pPr indent="-330200" lvl="0" marL="4572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Information Gathering:</a:t>
            </a:r>
            <a:endParaRPr b="1" sz="1600">
              <a:solidFill>
                <a:srgbClr val="1F1F1F"/>
              </a:solidFill>
              <a:highlight>
                <a:srgbClr val="FFFFFF"/>
              </a:highlight>
            </a:endParaRPr>
          </a:p>
          <a:p>
            <a:pPr indent="-330200" lvl="1" marL="9144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Network Sniffing:</a:t>
            </a:r>
            <a:r>
              <a:rPr lang="en" sz="1600">
                <a:solidFill>
                  <a:srgbClr val="1F1F1F"/>
                </a:solidFill>
                <a:highlight>
                  <a:srgbClr val="FFFFFF"/>
                </a:highlight>
              </a:rPr>
              <a:t> Monitor network traffic flowing through the endpoint, potentially capturing login credentials or other sensitive data.</a:t>
            </a:r>
            <a:endParaRPr sz="1600">
              <a:solidFill>
                <a:srgbClr val="1F1F1F"/>
              </a:solidFill>
              <a:highlight>
                <a:srgbClr val="FFFFFF"/>
              </a:highlight>
            </a:endParaRPr>
          </a:p>
          <a:p>
            <a:pPr indent="-330200" lvl="1" marL="914400" rtl="0" algn="l">
              <a:lnSpc>
                <a:spcPct val="115000"/>
              </a:lnSpc>
              <a:spcBef>
                <a:spcPts val="0"/>
              </a:spcBef>
              <a:spcAft>
                <a:spcPts val="0"/>
              </a:spcAft>
              <a:buClr>
                <a:srgbClr val="1F1F1F"/>
              </a:buClr>
              <a:buSzPts val="1600"/>
              <a:buChar char="○"/>
            </a:pPr>
            <a:r>
              <a:rPr b="1" lang="en" sz="1600">
                <a:solidFill>
                  <a:srgbClr val="1F1F1F"/>
                </a:solidFill>
                <a:highlight>
                  <a:srgbClr val="FFFFFF"/>
                </a:highlight>
              </a:rPr>
              <a:t>System Information Gathering:</a:t>
            </a:r>
            <a:r>
              <a:rPr lang="en" sz="1600">
                <a:solidFill>
                  <a:srgbClr val="1F1F1F"/>
                </a:solidFill>
                <a:highlight>
                  <a:srgbClr val="FFFFFF"/>
                </a:highlight>
              </a:rPr>
              <a:t> Collect data about the endpoint's hardware, software configuration, and running processes.</a:t>
            </a:r>
            <a:endParaRPr sz="1600">
              <a:solidFill>
                <a:srgbClr val="1F1F1F"/>
              </a:solidFill>
              <a:highlight>
                <a:srgbClr val="FFFFFF"/>
              </a:highlight>
            </a:endParaRPr>
          </a:p>
          <a:p>
            <a:pPr indent="0" lvl="0" marL="0" rtl="0" algn="l">
              <a:lnSpc>
                <a:spcPct val="115000"/>
              </a:lnSpc>
              <a:spcBef>
                <a:spcPts val="600"/>
              </a:spcBef>
              <a:spcAft>
                <a:spcPts val="0"/>
              </a:spcAft>
              <a:buNone/>
            </a:pPr>
            <a:r>
              <a:t/>
            </a:r>
            <a:endParaRPr sz="1600">
              <a:solidFill>
                <a:srgbClr val="0D0D0D"/>
              </a:solidFill>
              <a:highlight>
                <a:srgbClr val="FFFFFF"/>
              </a:highlight>
            </a:endParaRPr>
          </a:p>
          <a:p>
            <a:pPr indent="0" lvl="0" marL="0" rtl="0" algn="l">
              <a:lnSpc>
                <a:spcPct val="115000"/>
              </a:lnSpc>
              <a:spcBef>
                <a:spcPts val="300"/>
              </a:spcBef>
              <a:spcAft>
                <a:spcPts val="300"/>
              </a:spcAft>
              <a:buNone/>
            </a:pPr>
            <a:r>
              <a:t/>
            </a:r>
            <a:endParaRPr b="1" sz="1600">
              <a:solidFill>
                <a:srgbClr val="1F1F1F"/>
              </a:solidFill>
              <a:highlight>
                <a:srgbClr val="FFFFFF"/>
              </a:high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02"/>
          <p:cNvSpPr txBox="1"/>
          <p:nvPr/>
        </p:nvSpPr>
        <p:spPr>
          <a:xfrm>
            <a:off x="90075" y="896450"/>
            <a:ext cx="4720500" cy="3633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300"/>
              </a:spcBef>
              <a:spcAft>
                <a:spcPts val="300"/>
              </a:spcAft>
              <a:buNone/>
            </a:pPr>
            <a:r>
              <a:t/>
            </a:r>
            <a:endParaRPr sz="1600">
              <a:solidFill>
                <a:srgbClr val="0D0D0D"/>
              </a:solidFill>
              <a:highlight>
                <a:srgbClr val="FFFFFF"/>
              </a:highlight>
            </a:endParaRPr>
          </a:p>
        </p:txBody>
      </p:sp>
      <p:sp>
        <p:nvSpPr>
          <p:cNvPr id="884" name="Google Shape;884;p102"/>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Deploying C2 Infrastructure on AWS</a:t>
            </a:r>
            <a:endParaRPr sz="2200">
              <a:solidFill>
                <a:srgbClr val="FF0000"/>
              </a:solidFill>
            </a:endParaRPr>
          </a:p>
        </p:txBody>
      </p:sp>
      <p:pic>
        <p:nvPicPr>
          <p:cNvPr id="885" name="Google Shape;885;p102"/>
          <p:cNvPicPr preferRelativeResize="0"/>
          <p:nvPr/>
        </p:nvPicPr>
        <p:blipFill rotWithShape="1">
          <a:blip r:embed="rId3">
            <a:alphaModFix/>
          </a:blip>
          <a:srcRect b="0" l="0" r="10362" t="0"/>
          <a:stretch/>
        </p:blipFill>
        <p:spPr>
          <a:xfrm>
            <a:off x="1794850" y="1033875"/>
            <a:ext cx="5609426" cy="34964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2"/>
          <p:cNvSpPr txBox="1"/>
          <p:nvPr/>
        </p:nvSpPr>
        <p:spPr>
          <a:xfrm>
            <a:off x="633500" y="324332"/>
            <a:ext cx="8229600" cy="3600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 sz="2400">
                <a:solidFill>
                  <a:srgbClr val="00B0B4"/>
                </a:solidFill>
              </a:rPr>
              <a:t>Python Variables</a:t>
            </a:r>
            <a:endParaRPr sz="2400">
              <a:solidFill>
                <a:srgbClr val="00B0B4"/>
              </a:solidFill>
            </a:endParaRPr>
          </a:p>
        </p:txBody>
      </p:sp>
      <p:sp>
        <p:nvSpPr>
          <p:cNvPr id="197" name="Google Shape;197;p22"/>
          <p:cNvSpPr txBox="1"/>
          <p:nvPr/>
        </p:nvSpPr>
        <p:spPr>
          <a:xfrm>
            <a:off x="309028" y="1004025"/>
            <a:ext cx="4262100" cy="3312300"/>
          </a:xfrm>
          <a:prstGeom prst="rect">
            <a:avLst/>
          </a:prstGeom>
          <a:noFill/>
          <a:ln>
            <a:noFill/>
          </a:ln>
        </p:spPr>
        <p:txBody>
          <a:bodyPr anchorCtr="0" anchor="t" bIns="45700" lIns="91425" spcFirstLastPara="1" rIns="91425" wrap="square" tIns="45700">
            <a:noAutofit/>
          </a:bodyPr>
          <a:lstStyle/>
          <a:p>
            <a:pPr indent="-180975" lvl="0" marL="180975" rtl="0" algn="l">
              <a:lnSpc>
                <a:spcPct val="115000"/>
              </a:lnSpc>
              <a:spcBef>
                <a:spcPts val="0"/>
              </a:spcBef>
              <a:spcAft>
                <a:spcPts val="0"/>
              </a:spcAft>
              <a:buClr>
                <a:srgbClr val="003399"/>
              </a:buClr>
              <a:buSzPts val="2000"/>
              <a:buFont typeface="Noto Sans Symbols"/>
              <a:buChar char="▪"/>
            </a:pPr>
            <a:r>
              <a:rPr lang="en" sz="2000">
                <a:solidFill>
                  <a:srgbClr val="212121"/>
                </a:solidFill>
              </a:rPr>
              <a:t>Python will automatically detect the data type.</a:t>
            </a:r>
            <a:endParaRPr sz="2000">
              <a:solidFill>
                <a:srgbClr val="212121"/>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The syntax varies depending on the data type.</a:t>
            </a:r>
            <a:endParaRPr sz="2400">
              <a:solidFill>
                <a:srgbClr val="0C0C0C"/>
              </a:solidFill>
            </a:endParaRPr>
          </a:p>
          <a:p>
            <a:pPr indent="-180975" lvl="0" marL="180975" rtl="0" algn="l">
              <a:lnSpc>
                <a:spcPct val="115000"/>
              </a:lnSpc>
              <a:spcBef>
                <a:spcPts val="400"/>
              </a:spcBef>
              <a:spcAft>
                <a:spcPts val="0"/>
              </a:spcAft>
              <a:buClr>
                <a:srgbClr val="003399"/>
              </a:buClr>
              <a:buSzPts val="2000"/>
              <a:buFont typeface="Noto Sans Symbols"/>
              <a:buChar char="▪"/>
            </a:pPr>
            <a:r>
              <a:rPr lang="en" sz="2000">
                <a:solidFill>
                  <a:srgbClr val="212121"/>
                </a:solidFill>
              </a:rPr>
              <a:t>A variable name must begin with a letter or underscore.</a:t>
            </a:r>
            <a:endParaRPr sz="2400">
              <a:solidFill>
                <a:srgbClr val="0C0C0C"/>
              </a:solidFill>
            </a:endParaRPr>
          </a:p>
          <a:p>
            <a:pPr indent="-53975" lvl="0" marL="180975" rtl="0" algn="l">
              <a:lnSpc>
                <a:spcPct val="115000"/>
              </a:lnSpc>
              <a:spcBef>
                <a:spcPts val="0"/>
              </a:spcBef>
              <a:spcAft>
                <a:spcPts val="1200"/>
              </a:spcAft>
              <a:buNone/>
            </a:pPr>
            <a:r>
              <a:t/>
            </a:r>
            <a:endParaRPr sz="2000">
              <a:solidFill>
                <a:srgbClr val="212121"/>
              </a:solidFill>
            </a:endParaRPr>
          </a:p>
        </p:txBody>
      </p:sp>
      <p:sp>
        <p:nvSpPr>
          <p:cNvPr id="198" name="Google Shape;198;p22"/>
          <p:cNvSpPr txBox="1"/>
          <p:nvPr/>
        </p:nvSpPr>
        <p:spPr>
          <a:xfrm>
            <a:off x="5264850" y="906175"/>
            <a:ext cx="3000000" cy="38790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333333"/>
                </a:solidFill>
              </a:rPr>
              <a:t>myString = </a:t>
            </a:r>
            <a:r>
              <a:rPr lang="en" sz="1600">
                <a:solidFill>
                  <a:srgbClr val="333333"/>
                </a:solidFill>
                <a:highlight>
                  <a:srgbClr val="FFF0F0"/>
                </a:highlight>
              </a:rPr>
              <a:t>"this is a string"</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(myString)</a:t>
            </a:r>
            <a:endParaRPr sz="1600">
              <a:solidFill>
                <a:srgbClr val="333333"/>
              </a:solidFill>
            </a:endParaRPr>
          </a:p>
          <a:p>
            <a:pPr indent="0" lvl="0" marL="0" rtl="0" algn="l">
              <a:spcBef>
                <a:spcPts val="0"/>
              </a:spcBef>
              <a:spcAft>
                <a:spcPts val="0"/>
              </a:spcAft>
              <a:buNone/>
            </a:pPr>
            <a:r>
              <a:rPr lang="en" sz="1600">
                <a:solidFill>
                  <a:srgbClr val="333333"/>
                </a:solidFill>
              </a:rPr>
              <a:t>&gt; this </a:t>
            </a:r>
            <a:r>
              <a:rPr b="1" lang="en" sz="1600"/>
              <a:t>is</a:t>
            </a:r>
            <a:r>
              <a:rPr lang="en" sz="1600">
                <a:solidFill>
                  <a:srgbClr val="333333"/>
                </a:solidFill>
              </a:rPr>
              <a:t> a string</a:t>
            </a:r>
            <a:endParaRPr sz="1600">
              <a:solidFill>
                <a:srgbClr val="333333"/>
              </a:solidFill>
            </a:endParaRPr>
          </a:p>
          <a:p>
            <a:pPr indent="0" lvl="0" marL="0" rtl="0" algn="l">
              <a:spcBef>
                <a:spcPts val="0"/>
              </a:spcBef>
              <a:spcAft>
                <a:spcPts val="0"/>
              </a:spcAft>
              <a:buNone/>
            </a:pPr>
            <a:r>
              <a:t/>
            </a:r>
            <a:endParaRPr sz="1600">
              <a:solidFill>
                <a:srgbClr val="333333"/>
              </a:solidFill>
            </a:endParaRPr>
          </a:p>
          <a:p>
            <a:pPr indent="0" lvl="0" marL="0" rtl="0" algn="l">
              <a:spcBef>
                <a:spcPts val="0"/>
              </a:spcBef>
              <a:spcAft>
                <a:spcPts val="0"/>
              </a:spcAft>
              <a:buNone/>
            </a:pPr>
            <a:r>
              <a:rPr lang="en" sz="1600">
                <a:solidFill>
                  <a:srgbClr val="333333"/>
                </a:solidFill>
              </a:rPr>
              <a:t>myNum = </a:t>
            </a:r>
            <a:r>
              <a:rPr b="1" lang="en" sz="1600">
                <a:solidFill>
                  <a:srgbClr val="0000DD"/>
                </a:solidFill>
              </a:rPr>
              <a:t>48</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 (myNum)</a:t>
            </a:r>
            <a:endParaRPr sz="1600">
              <a:solidFill>
                <a:srgbClr val="333333"/>
              </a:solidFill>
            </a:endParaRPr>
          </a:p>
          <a:p>
            <a:pPr indent="0" lvl="0" marL="0" rtl="0" algn="l">
              <a:spcBef>
                <a:spcPts val="0"/>
              </a:spcBef>
              <a:spcAft>
                <a:spcPts val="0"/>
              </a:spcAft>
              <a:buNone/>
            </a:pPr>
            <a:r>
              <a:rPr lang="en" sz="1600">
                <a:solidFill>
                  <a:srgbClr val="333333"/>
                </a:solidFill>
              </a:rPr>
              <a:t>&gt;&gt; </a:t>
            </a:r>
            <a:r>
              <a:rPr b="1" lang="en" sz="1600">
                <a:solidFill>
                  <a:srgbClr val="0000DD"/>
                </a:solidFill>
              </a:rPr>
              <a:t>48</a:t>
            </a:r>
            <a:endParaRPr b="1" sz="1600">
              <a:solidFill>
                <a:srgbClr val="0000DD"/>
              </a:solidFill>
            </a:endParaRPr>
          </a:p>
          <a:p>
            <a:pPr indent="0" lvl="0" marL="0" rtl="0" algn="l">
              <a:spcBef>
                <a:spcPts val="0"/>
              </a:spcBef>
              <a:spcAft>
                <a:spcPts val="0"/>
              </a:spcAft>
              <a:buNone/>
            </a:pPr>
            <a:r>
              <a:t/>
            </a:r>
            <a:endParaRPr b="1" sz="1600">
              <a:solidFill>
                <a:srgbClr val="0000DD"/>
              </a:solidFill>
            </a:endParaRPr>
          </a:p>
          <a:p>
            <a:pPr indent="0" lvl="0" marL="0" rtl="0" algn="l">
              <a:spcBef>
                <a:spcPts val="0"/>
              </a:spcBef>
              <a:spcAft>
                <a:spcPts val="0"/>
              </a:spcAft>
              <a:buNone/>
            </a:pPr>
            <a:r>
              <a:rPr lang="en" sz="1600">
                <a:solidFill>
                  <a:srgbClr val="333333"/>
                </a:solidFill>
              </a:rPr>
              <a:t>myBool = </a:t>
            </a:r>
            <a:r>
              <a:rPr b="1" lang="en" sz="1600">
                <a:solidFill>
                  <a:srgbClr val="008800"/>
                </a:solidFill>
              </a:rPr>
              <a:t>True</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 (myBool)</a:t>
            </a:r>
            <a:endParaRPr sz="1600">
              <a:solidFill>
                <a:srgbClr val="333333"/>
              </a:solidFill>
            </a:endParaRPr>
          </a:p>
          <a:p>
            <a:pPr indent="0" lvl="0" marL="0" rtl="0" algn="l">
              <a:spcBef>
                <a:spcPts val="0"/>
              </a:spcBef>
              <a:spcAft>
                <a:spcPts val="0"/>
              </a:spcAft>
              <a:buNone/>
            </a:pPr>
            <a:r>
              <a:rPr lang="en" sz="1600">
                <a:solidFill>
                  <a:srgbClr val="333333"/>
                </a:solidFill>
              </a:rPr>
              <a:t>&gt;&gt;</a:t>
            </a:r>
            <a:r>
              <a:rPr lang="en" sz="1600">
                <a:solidFill>
                  <a:srgbClr val="333333"/>
                </a:solidFill>
              </a:rPr>
              <a:t> </a:t>
            </a:r>
            <a:r>
              <a:rPr b="1" lang="en" sz="1600">
                <a:solidFill>
                  <a:srgbClr val="008800"/>
                </a:solidFill>
              </a:rPr>
              <a:t>True</a:t>
            </a:r>
            <a:endParaRPr b="1" sz="1600">
              <a:solidFill>
                <a:srgbClr val="008800"/>
              </a:solidFill>
            </a:endParaRPr>
          </a:p>
          <a:p>
            <a:pPr indent="0" lvl="0" marL="0" rtl="0" algn="l">
              <a:spcBef>
                <a:spcPts val="0"/>
              </a:spcBef>
              <a:spcAft>
                <a:spcPts val="0"/>
              </a:spcAft>
              <a:buNone/>
            </a:pPr>
            <a:r>
              <a:t/>
            </a:r>
            <a:endParaRPr b="1" sz="1600">
              <a:solidFill>
                <a:srgbClr val="008800"/>
              </a:solidFill>
            </a:endParaRPr>
          </a:p>
          <a:p>
            <a:pPr indent="0" lvl="0" marL="0" rtl="0" algn="l">
              <a:spcBef>
                <a:spcPts val="0"/>
              </a:spcBef>
              <a:spcAft>
                <a:spcPts val="0"/>
              </a:spcAft>
              <a:buNone/>
            </a:pPr>
            <a:r>
              <a:rPr lang="en" sz="1600">
                <a:solidFill>
                  <a:srgbClr val="333333"/>
                </a:solidFill>
              </a:rPr>
              <a:t>myfloat = </a:t>
            </a:r>
            <a:r>
              <a:rPr b="1" lang="en" sz="1600">
                <a:solidFill>
                  <a:srgbClr val="6600EE"/>
                </a:solidFill>
              </a:rPr>
              <a:t>1.75</a:t>
            </a:r>
            <a:endParaRPr sz="1600">
              <a:solidFill>
                <a:srgbClr val="333333"/>
              </a:solidFill>
            </a:endParaRPr>
          </a:p>
          <a:p>
            <a:pPr indent="0" lvl="0" marL="0" rtl="0" algn="l">
              <a:spcBef>
                <a:spcPts val="0"/>
              </a:spcBef>
              <a:spcAft>
                <a:spcPts val="0"/>
              </a:spcAft>
              <a:buNone/>
            </a:pPr>
            <a:r>
              <a:rPr lang="en" sz="1600">
                <a:solidFill>
                  <a:srgbClr val="007020"/>
                </a:solidFill>
              </a:rPr>
              <a:t>print</a:t>
            </a:r>
            <a:r>
              <a:rPr lang="en" sz="1600">
                <a:solidFill>
                  <a:srgbClr val="333333"/>
                </a:solidFill>
              </a:rPr>
              <a:t>(myfloat)</a:t>
            </a:r>
            <a:endParaRPr sz="1600">
              <a:solidFill>
                <a:srgbClr val="333333"/>
              </a:solidFill>
            </a:endParaRPr>
          </a:p>
          <a:p>
            <a:pPr indent="0" lvl="0" marL="0" rtl="0" algn="l">
              <a:lnSpc>
                <a:spcPct val="110795"/>
              </a:lnSpc>
              <a:spcBef>
                <a:spcPts val="0"/>
              </a:spcBef>
              <a:spcAft>
                <a:spcPts val="0"/>
              </a:spcAft>
              <a:buNone/>
            </a:pPr>
            <a:r>
              <a:rPr lang="en" sz="1600">
                <a:solidFill>
                  <a:srgbClr val="333333"/>
                </a:solidFill>
              </a:rPr>
              <a:t>&gt;&gt;</a:t>
            </a:r>
            <a:r>
              <a:rPr lang="en" sz="1600">
                <a:solidFill>
                  <a:srgbClr val="333333"/>
                </a:solidFill>
              </a:rPr>
              <a:t> </a:t>
            </a:r>
            <a:r>
              <a:rPr b="1" lang="en" sz="1600">
                <a:solidFill>
                  <a:srgbClr val="6600EE"/>
                </a:solidFill>
              </a:rPr>
              <a:t>1.75</a:t>
            </a:r>
            <a:endParaRPr b="1" sz="1600">
              <a:solidFill>
                <a:srgbClr val="6600EE"/>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03"/>
          <p:cNvSpPr txBox="1"/>
          <p:nvPr/>
        </p:nvSpPr>
        <p:spPr>
          <a:xfrm>
            <a:off x="252050" y="896450"/>
            <a:ext cx="8016000" cy="3633900"/>
          </a:xfrm>
          <a:prstGeom prst="rect">
            <a:avLst/>
          </a:prstGeom>
          <a:noFill/>
          <a:ln>
            <a:noFill/>
          </a:ln>
        </p:spPr>
        <p:txBody>
          <a:bodyPr anchorCtr="0" anchor="t" bIns="91425" lIns="91425" spcFirstLastPara="1" rIns="91425" wrap="square" tIns="91425">
            <a:noAutofit/>
          </a:bodyPr>
          <a:lstStyle/>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Chose EC2 OS to host Botnet server. Ex: ubuntu</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Allow Ports via Security Group and host based Firewall. Ex: SSH</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Remotely connect to EC2 via SSH/VNC</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Deploy C2 Server.py on EC2 via Git Clone</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Run Server.py and test/troubleshoot networking</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Deploy Client.py on test endpoint either Local, VM or another EC2</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Test Botnet Features </a:t>
            </a:r>
            <a:endParaRPr b="1" sz="1700">
              <a:solidFill>
                <a:srgbClr val="0D0D0D"/>
              </a:solidFill>
              <a:highlight>
                <a:srgbClr val="FFFFFF"/>
              </a:highlight>
            </a:endParaRPr>
          </a:p>
          <a:p>
            <a:pPr indent="-336550" lvl="0" marL="457200" rtl="0" algn="l">
              <a:lnSpc>
                <a:spcPct val="130000"/>
              </a:lnSpc>
              <a:spcBef>
                <a:spcPts val="300"/>
              </a:spcBef>
              <a:spcAft>
                <a:spcPts val="0"/>
              </a:spcAft>
              <a:buClr>
                <a:srgbClr val="0D0D0D"/>
              </a:buClr>
              <a:buSzPts val="1700"/>
              <a:buAutoNum type="arabicPeriod"/>
            </a:pPr>
            <a:r>
              <a:rPr b="1" lang="en" sz="1700">
                <a:solidFill>
                  <a:srgbClr val="0D0D0D"/>
                </a:solidFill>
                <a:highlight>
                  <a:srgbClr val="FFFFFF"/>
                </a:highlight>
              </a:rPr>
              <a:t>Bonus: Do a packet capture </a:t>
            </a:r>
            <a:endParaRPr b="1" sz="1700">
              <a:solidFill>
                <a:srgbClr val="0D0D0D"/>
              </a:solidFill>
              <a:highlight>
                <a:srgbClr val="FFFFFF"/>
              </a:highlight>
            </a:endParaRPr>
          </a:p>
          <a:p>
            <a:pPr indent="-336550" lvl="1" marL="914400" rtl="0" algn="l">
              <a:lnSpc>
                <a:spcPct val="130000"/>
              </a:lnSpc>
              <a:spcBef>
                <a:spcPts val="300"/>
              </a:spcBef>
              <a:spcAft>
                <a:spcPts val="0"/>
              </a:spcAft>
              <a:buClr>
                <a:srgbClr val="0D0D0D"/>
              </a:buClr>
              <a:buSzPts val="1700"/>
              <a:buAutoNum type="alphaLcPeriod"/>
            </a:pPr>
            <a:r>
              <a:rPr b="1" lang="en" sz="1700">
                <a:solidFill>
                  <a:srgbClr val="0D0D0D"/>
                </a:solidFill>
                <a:highlight>
                  <a:srgbClr val="FFFFFF"/>
                </a:highlight>
              </a:rPr>
              <a:t>To See and Learn how features work/look like </a:t>
            </a:r>
            <a:endParaRPr b="1" sz="1700">
              <a:solidFill>
                <a:srgbClr val="0D0D0D"/>
              </a:solidFill>
              <a:highlight>
                <a:srgbClr val="FFFFFF"/>
              </a:highlight>
            </a:endParaRPr>
          </a:p>
          <a:p>
            <a:pPr indent="-336550" lvl="1" marL="914400" rtl="0" algn="l">
              <a:lnSpc>
                <a:spcPct val="130000"/>
              </a:lnSpc>
              <a:spcBef>
                <a:spcPts val="300"/>
              </a:spcBef>
              <a:spcAft>
                <a:spcPts val="0"/>
              </a:spcAft>
              <a:buClr>
                <a:srgbClr val="0D0D0D"/>
              </a:buClr>
              <a:buSzPts val="1700"/>
              <a:buAutoNum type="alphaLcPeriod"/>
            </a:pPr>
            <a:r>
              <a:rPr b="1" lang="en" sz="1700">
                <a:solidFill>
                  <a:srgbClr val="0D0D0D"/>
                </a:solidFill>
                <a:highlight>
                  <a:srgbClr val="FFFFFF"/>
                </a:highlight>
              </a:rPr>
              <a:t>Familiarity when seeing similar actions in the wild</a:t>
            </a:r>
            <a:endParaRPr b="1" sz="1700">
              <a:solidFill>
                <a:srgbClr val="0D0D0D"/>
              </a:solidFill>
              <a:highlight>
                <a:srgbClr val="FFFFFF"/>
              </a:highlight>
            </a:endParaRPr>
          </a:p>
        </p:txBody>
      </p:sp>
      <p:sp>
        <p:nvSpPr>
          <p:cNvPr id="891" name="Google Shape;891;p103"/>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Deploying C2 Infrastructure on AWS</a:t>
            </a:r>
            <a:endParaRPr sz="2200">
              <a:solidFill>
                <a:srgbClr val="FF0000"/>
              </a:solidFil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04"/>
          <p:cNvSpPr txBox="1"/>
          <p:nvPr/>
        </p:nvSpPr>
        <p:spPr>
          <a:xfrm>
            <a:off x="-600325" y="992500"/>
            <a:ext cx="7099800" cy="3057600"/>
          </a:xfrm>
          <a:prstGeom prst="rect">
            <a:avLst/>
          </a:prstGeom>
          <a:noFill/>
          <a:ln>
            <a:noFill/>
          </a:ln>
        </p:spPr>
        <p:txBody>
          <a:bodyPr anchorCtr="0" anchor="t" bIns="91425" lIns="91425" spcFirstLastPara="1" rIns="91425" wrap="square" tIns="91425">
            <a:noAutofit/>
          </a:bodyPr>
          <a:lstStyle/>
          <a:p>
            <a:pPr indent="-323850" lvl="0" marL="1371600" rtl="0" algn="l">
              <a:lnSpc>
                <a:spcPct val="115000"/>
              </a:lnSpc>
              <a:spcBef>
                <a:spcPts val="0"/>
              </a:spcBef>
              <a:spcAft>
                <a:spcPts val="0"/>
              </a:spcAft>
              <a:buClr>
                <a:srgbClr val="0D0D0D"/>
              </a:buClr>
              <a:buSzPts val="1500"/>
              <a:buAutoNum type="arabicPeriod"/>
            </a:pPr>
            <a:r>
              <a:rPr b="1" lang="en" sz="1500">
                <a:solidFill>
                  <a:srgbClr val="0D0D0D"/>
                </a:solidFill>
                <a:highlight>
                  <a:srgbClr val="FFFFFF"/>
                </a:highlight>
              </a:rPr>
              <a:t>Networking</a:t>
            </a:r>
            <a:endParaRPr b="1"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b="1" lang="en" sz="1500">
                <a:solidFill>
                  <a:srgbClr val="0D0D0D"/>
                </a:solidFill>
                <a:highlight>
                  <a:srgbClr val="FFFFFF"/>
                </a:highlight>
              </a:rPr>
              <a:t>Embed</a:t>
            </a:r>
            <a:r>
              <a:rPr b="1" lang="en" sz="1500">
                <a:solidFill>
                  <a:srgbClr val="0D0D0D"/>
                </a:solidFill>
                <a:highlight>
                  <a:srgbClr val="FFFFFF"/>
                </a:highlight>
              </a:rPr>
              <a:t> multiple IP’s/Domains </a:t>
            </a:r>
            <a:r>
              <a:rPr lang="en" sz="1500">
                <a:solidFill>
                  <a:srgbClr val="0D0D0D"/>
                </a:solidFill>
                <a:highlight>
                  <a:srgbClr val="FFFFFF"/>
                </a:highlight>
              </a:rPr>
              <a:t>for C2 communication in case they get taken down</a:t>
            </a:r>
            <a:endParaRPr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b="1" lang="en" sz="1500">
                <a:solidFill>
                  <a:srgbClr val="0D0D0D"/>
                </a:solidFill>
                <a:highlight>
                  <a:srgbClr val="FFFFFF"/>
                </a:highlight>
              </a:rPr>
              <a:t>Implement DGA </a:t>
            </a:r>
            <a:r>
              <a:rPr lang="en" sz="1500">
                <a:solidFill>
                  <a:srgbClr val="0D0D0D"/>
                </a:solidFill>
                <a:highlight>
                  <a:srgbClr val="FFFFFF"/>
                </a:highlight>
              </a:rPr>
              <a:t>- Domain Generation Algorithm </a:t>
            </a:r>
            <a:endParaRPr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b="1" lang="en" sz="1500">
                <a:solidFill>
                  <a:srgbClr val="0D0D0D"/>
                </a:solidFill>
                <a:highlight>
                  <a:srgbClr val="FFFFFF"/>
                </a:highlight>
              </a:rPr>
              <a:t>Obfuscate/Encrypt</a:t>
            </a:r>
            <a:r>
              <a:rPr lang="en" sz="1500">
                <a:solidFill>
                  <a:srgbClr val="0D0D0D"/>
                </a:solidFill>
                <a:highlight>
                  <a:srgbClr val="FFFFFF"/>
                </a:highlight>
              </a:rPr>
              <a:t> communication for more </a:t>
            </a:r>
            <a:r>
              <a:rPr lang="en" sz="1500">
                <a:solidFill>
                  <a:srgbClr val="0D0D0D"/>
                </a:solidFill>
                <a:highlight>
                  <a:srgbClr val="FFFFFF"/>
                </a:highlight>
              </a:rPr>
              <a:t>difficult</a:t>
            </a:r>
            <a:r>
              <a:rPr lang="en" sz="1500">
                <a:solidFill>
                  <a:srgbClr val="0D0D0D"/>
                </a:solidFill>
                <a:highlight>
                  <a:srgbClr val="FFFFFF"/>
                </a:highlight>
              </a:rPr>
              <a:t> detection (Solarwinds Example)</a:t>
            </a:r>
            <a:endParaRPr sz="1500">
              <a:solidFill>
                <a:srgbClr val="0D0D0D"/>
              </a:solidFill>
              <a:highlight>
                <a:srgbClr val="FFFFFF"/>
              </a:highlight>
            </a:endParaRPr>
          </a:p>
          <a:p>
            <a:pPr indent="-323850" lvl="0" marL="1371600" rtl="0" algn="l">
              <a:lnSpc>
                <a:spcPct val="115000"/>
              </a:lnSpc>
              <a:spcBef>
                <a:spcPts val="0"/>
              </a:spcBef>
              <a:spcAft>
                <a:spcPts val="0"/>
              </a:spcAft>
              <a:buClr>
                <a:srgbClr val="0D0D0D"/>
              </a:buClr>
              <a:buSzPts val="1500"/>
              <a:buAutoNum type="arabicPeriod"/>
            </a:pPr>
            <a:r>
              <a:rPr b="1" lang="en" sz="1500">
                <a:solidFill>
                  <a:srgbClr val="0D0D0D"/>
                </a:solidFill>
                <a:highlight>
                  <a:srgbClr val="FFFFFF"/>
                </a:highlight>
              </a:rPr>
              <a:t>Server Side</a:t>
            </a:r>
            <a:endParaRPr b="1"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b="1" lang="en" sz="1500">
                <a:solidFill>
                  <a:srgbClr val="0D0D0D"/>
                </a:solidFill>
                <a:highlight>
                  <a:srgbClr val="FFFFFF"/>
                </a:highlight>
              </a:rPr>
              <a:t>Multiple EC2 </a:t>
            </a:r>
            <a:r>
              <a:rPr lang="en" sz="1500">
                <a:solidFill>
                  <a:srgbClr val="0D0D0D"/>
                </a:solidFill>
                <a:highlight>
                  <a:srgbClr val="FFFFFF"/>
                </a:highlight>
              </a:rPr>
              <a:t>servers for </a:t>
            </a:r>
            <a:r>
              <a:rPr lang="en" sz="1500">
                <a:solidFill>
                  <a:srgbClr val="0D0D0D"/>
                </a:solidFill>
                <a:highlight>
                  <a:srgbClr val="FFFFFF"/>
                </a:highlight>
              </a:rPr>
              <a:t>redundancy</a:t>
            </a:r>
            <a:endParaRPr sz="1500">
              <a:solidFill>
                <a:srgbClr val="0D0D0D"/>
              </a:solidFill>
              <a:highlight>
                <a:srgbClr val="FFFFFF"/>
              </a:highlight>
            </a:endParaRPr>
          </a:p>
          <a:p>
            <a:pPr indent="-323850" lvl="1" marL="1828800" rtl="0" algn="l">
              <a:lnSpc>
                <a:spcPct val="115000"/>
              </a:lnSpc>
              <a:spcBef>
                <a:spcPts val="0"/>
              </a:spcBef>
              <a:spcAft>
                <a:spcPts val="0"/>
              </a:spcAft>
              <a:buClr>
                <a:srgbClr val="0D0D0D"/>
              </a:buClr>
              <a:buSzPts val="1500"/>
              <a:buAutoNum type="alphaLcPeriod"/>
            </a:pPr>
            <a:r>
              <a:rPr lang="en" sz="1500">
                <a:solidFill>
                  <a:srgbClr val="0D0D0D"/>
                </a:solidFill>
                <a:highlight>
                  <a:srgbClr val="FFFFFF"/>
                </a:highlight>
              </a:rPr>
              <a:t>Side Channel communication</a:t>
            </a:r>
            <a:endParaRPr sz="1500">
              <a:solidFill>
                <a:srgbClr val="0D0D0D"/>
              </a:solidFill>
              <a:highlight>
                <a:srgbClr val="FFFFFF"/>
              </a:highlight>
            </a:endParaRPr>
          </a:p>
          <a:p>
            <a:pPr indent="-323850" lvl="2" marL="2286000" rtl="0" algn="l">
              <a:lnSpc>
                <a:spcPct val="115000"/>
              </a:lnSpc>
              <a:spcBef>
                <a:spcPts val="0"/>
              </a:spcBef>
              <a:spcAft>
                <a:spcPts val="0"/>
              </a:spcAft>
              <a:buClr>
                <a:srgbClr val="0D0D0D"/>
              </a:buClr>
              <a:buSzPts val="1500"/>
              <a:buAutoNum type="romanLcPeriod"/>
            </a:pPr>
            <a:r>
              <a:rPr lang="en" sz="1500">
                <a:solidFill>
                  <a:srgbClr val="0D0D0D"/>
                </a:solidFill>
                <a:highlight>
                  <a:srgbClr val="FFFFFF"/>
                </a:highlight>
              </a:rPr>
              <a:t>Example: SMTP server via Gmail. </a:t>
            </a:r>
            <a:endParaRPr sz="1500">
              <a:solidFill>
                <a:srgbClr val="0D0D0D"/>
              </a:solidFill>
              <a:highlight>
                <a:srgbClr val="FFFFFF"/>
              </a:highlight>
            </a:endParaRPr>
          </a:p>
          <a:p>
            <a:pPr indent="-323850" lvl="2" marL="2286000" rtl="0" algn="l">
              <a:lnSpc>
                <a:spcPct val="115000"/>
              </a:lnSpc>
              <a:spcBef>
                <a:spcPts val="0"/>
              </a:spcBef>
              <a:spcAft>
                <a:spcPts val="0"/>
              </a:spcAft>
              <a:buClr>
                <a:srgbClr val="0D0D0D"/>
              </a:buClr>
              <a:buSzPts val="1500"/>
              <a:buAutoNum type="romanLcPeriod"/>
            </a:pPr>
            <a:r>
              <a:rPr lang="en" sz="1500">
                <a:solidFill>
                  <a:srgbClr val="0D0D0D"/>
                </a:solidFill>
                <a:highlight>
                  <a:srgbClr val="FFFFFF"/>
                </a:highlight>
              </a:rPr>
              <a:t>Server.py sends email to SMTP </a:t>
            </a:r>
            <a:endParaRPr sz="1500">
              <a:solidFill>
                <a:srgbClr val="0D0D0D"/>
              </a:solidFill>
              <a:highlight>
                <a:srgbClr val="FFFFFF"/>
              </a:highlight>
            </a:endParaRPr>
          </a:p>
          <a:p>
            <a:pPr indent="-323850" lvl="2" marL="2286000" rtl="0" algn="l">
              <a:lnSpc>
                <a:spcPct val="115000"/>
              </a:lnSpc>
              <a:spcBef>
                <a:spcPts val="0"/>
              </a:spcBef>
              <a:spcAft>
                <a:spcPts val="0"/>
              </a:spcAft>
              <a:buClr>
                <a:srgbClr val="0D0D0D"/>
              </a:buClr>
              <a:buSzPts val="1500"/>
              <a:buAutoNum type="romanLcPeriod"/>
            </a:pPr>
            <a:r>
              <a:rPr lang="en" sz="1500">
                <a:solidFill>
                  <a:srgbClr val="0D0D0D"/>
                </a:solidFill>
                <a:highlight>
                  <a:srgbClr val="FFFFFF"/>
                </a:highlight>
              </a:rPr>
              <a:t>Client.py checks email and runs commands</a:t>
            </a:r>
            <a:endParaRPr sz="1500">
              <a:solidFill>
                <a:srgbClr val="0D0D0D"/>
              </a:solidFill>
              <a:highlight>
                <a:srgbClr val="FFFFFF"/>
              </a:highlight>
            </a:endParaRPr>
          </a:p>
        </p:txBody>
      </p:sp>
      <p:sp>
        <p:nvSpPr>
          <p:cNvPr id="897" name="Google Shape;897;p104"/>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Bonus: Deploy C2 infrastructure with redundancy </a:t>
            </a:r>
            <a:endParaRPr sz="2200">
              <a:solidFill>
                <a:srgbClr val="FF0000"/>
              </a:solidFill>
            </a:endParaRPr>
          </a:p>
        </p:txBody>
      </p:sp>
      <p:sp>
        <p:nvSpPr>
          <p:cNvPr id="898" name="Google Shape;898;p104"/>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899" name="Google Shape;899;p104"/>
          <p:cNvPicPr preferRelativeResize="0"/>
          <p:nvPr/>
        </p:nvPicPr>
        <p:blipFill>
          <a:blip r:embed="rId3">
            <a:alphaModFix/>
          </a:blip>
          <a:stretch>
            <a:fillRect/>
          </a:stretch>
        </p:blipFill>
        <p:spPr>
          <a:xfrm>
            <a:off x="5875075" y="2645600"/>
            <a:ext cx="2916726" cy="1639251"/>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105"/>
          <p:cNvSpPr txBox="1"/>
          <p:nvPr>
            <p:ph type="title"/>
          </p:nvPr>
        </p:nvSpPr>
        <p:spPr>
          <a:xfrm>
            <a:off x="203225" y="241150"/>
            <a:ext cx="4935600" cy="2696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5400"/>
              <a:t>How to Detect C2 in Malware</a:t>
            </a:r>
            <a:endParaRPr sz="5400"/>
          </a:p>
        </p:txBody>
      </p:sp>
      <p:pic>
        <p:nvPicPr>
          <p:cNvPr id="905" name="Google Shape;905;p105"/>
          <p:cNvPicPr preferRelativeResize="0"/>
          <p:nvPr/>
        </p:nvPicPr>
        <p:blipFill>
          <a:blip r:embed="rId3">
            <a:alphaModFix/>
          </a:blip>
          <a:stretch>
            <a:fillRect/>
          </a:stretch>
        </p:blipFill>
        <p:spPr>
          <a:xfrm>
            <a:off x="5423423" y="336425"/>
            <a:ext cx="3457000" cy="434780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106"/>
          <p:cNvSpPr txBox="1"/>
          <p:nvPr/>
        </p:nvSpPr>
        <p:spPr>
          <a:xfrm>
            <a:off x="-120100" y="832425"/>
            <a:ext cx="51789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911" name="Google Shape;911;p106"/>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C2 Malware Stages</a:t>
            </a:r>
            <a:endParaRPr sz="2200">
              <a:solidFill>
                <a:srgbClr val="FF0000"/>
              </a:solidFill>
            </a:endParaRPr>
          </a:p>
        </p:txBody>
      </p:sp>
      <p:sp>
        <p:nvSpPr>
          <p:cNvPr id="912" name="Google Shape;912;p106"/>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913" name="Google Shape;913;p106"/>
          <p:cNvPicPr preferRelativeResize="0"/>
          <p:nvPr/>
        </p:nvPicPr>
        <p:blipFill>
          <a:blip r:embed="rId3">
            <a:alphaModFix/>
          </a:blip>
          <a:stretch>
            <a:fillRect/>
          </a:stretch>
        </p:blipFill>
        <p:spPr>
          <a:xfrm>
            <a:off x="1040552" y="997750"/>
            <a:ext cx="6389499" cy="39248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107"/>
          <p:cNvSpPr txBox="1"/>
          <p:nvPr/>
        </p:nvSpPr>
        <p:spPr>
          <a:xfrm>
            <a:off x="202150" y="904475"/>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1F1F1F"/>
                </a:solidFill>
                <a:highlight>
                  <a:srgbClr val="FFFFFF"/>
                </a:highlight>
              </a:rPr>
              <a:t>Network Traffic Analysis:</a:t>
            </a:r>
            <a:endParaRPr b="1">
              <a:solidFill>
                <a:srgbClr val="1F1F1F"/>
              </a:solidFill>
              <a:highlight>
                <a:srgbClr val="FFFFFF"/>
              </a:highlight>
            </a:endParaRPr>
          </a:p>
          <a:p>
            <a:pPr indent="-317500" lvl="0" marL="457200" rtl="0" algn="l">
              <a:lnSpc>
                <a:spcPct val="115000"/>
              </a:lnSpc>
              <a:spcBef>
                <a:spcPts val="1200"/>
              </a:spcBef>
              <a:spcAft>
                <a:spcPts val="0"/>
              </a:spcAft>
              <a:buClr>
                <a:srgbClr val="1F1F1F"/>
              </a:buClr>
              <a:buSzPts val="1400"/>
              <a:buChar char="●"/>
            </a:pPr>
            <a:r>
              <a:rPr b="1" lang="en">
                <a:solidFill>
                  <a:srgbClr val="1F1F1F"/>
                </a:solidFill>
                <a:highlight>
                  <a:srgbClr val="FFFFFF"/>
                </a:highlight>
              </a:rPr>
              <a:t>Monitoring DNS Requests:</a:t>
            </a:r>
            <a:r>
              <a:rPr lang="en">
                <a:solidFill>
                  <a:srgbClr val="1F1F1F"/>
                </a:solidFill>
                <a:highlight>
                  <a:srgbClr val="FFFFFF"/>
                </a:highlight>
              </a:rPr>
              <a:t> Malicious software often uses DNS requests to communicate with C2 servers. Analyzing these requests for suspicious domain names, newly registered domains, or frequent lookups for specific IP addresses can be a red flag.</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Deep Packet Inspection (DPI):</a:t>
            </a:r>
            <a:r>
              <a:rPr lang="en">
                <a:solidFill>
                  <a:srgbClr val="1F1F1F"/>
                </a:solidFill>
                <a:highlight>
                  <a:srgbClr val="FFFFFF"/>
                </a:highlight>
              </a:rPr>
              <a:t> Examining the content of network packets can reveal hidden communication within seemingly normal protocols like HTTP or HTTPS. Tools can look for specific patterns or keywords associated with known C2 protocols.</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Port Monitoring:</a:t>
            </a:r>
            <a:r>
              <a:rPr lang="en">
                <a:solidFill>
                  <a:srgbClr val="1F1F1F"/>
                </a:solidFill>
                <a:highlight>
                  <a:srgbClr val="FFFFFF"/>
                </a:highlight>
              </a:rPr>
              <a:t> Certain ports are commonly used for C2 communication, such as port 443 (HTTPS) or custom ports defined by the malware. Monitoring inbound and outbound traffic on these ports can be helpful, but malware can use encryption or switch ports to evade detection.</a:t>
            </a:r>
            <a:endParaRPr>
              <a:solidFill>
                <a:srgbClr val="1F1F1F"/>
              </a:solidFill>
              <a:highlight>
                <a:srgbClr val="FFFFFF"/>
              </a:highlight>
            </a:endParaRPr>
          </a:p>
          <a:p>
            <a:pPr indent="0" lvl="0" marL="0" rtl="0" algn="l">
              <a:lnSpc>
                <a:spcPct val="115000"/>
              </a:lnSpc>
              <a:spcBef>
                <a:spcPts val="300"/>
              </a:spcBef>
              <a:spcAft>
                <a:spcPts val="300"/>
              </a:spcAft>
              <a:buNone/>
            </a:pPr>
            <a:r>
              <a:t/>
            </a:r>
            <a:endParaRPr>
              <a:solidFill>
                <a:srgbClr val="0D0D0D"/>
              </a:solidFill>
              <a:highlight>
                <a:srgbClr val="FFFFFF"/>
              </a:highlight>
            </a:endParaRPr>
          </a:p>
        </p:txBody>
      </p:sp>
      <p:sp>
        <p:nvSpPr>
          <p:cNvPr id="919" name="Google Shape;919;p107"/>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Detect C2 in Malware</a:t>
            </a:r>
            <a:endParaRPr sz="2200">
              <a:solidFill>
                <a:srgbClr val="FF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sp>
        <p:nvSpPr>
          <p:cNvPr id="924" name="Google Shape;924;p108"/>
          <p:cNvSpPr txBox="1"/>
          <p:nvPr/>
        </p:nvSpPr>
        <p:spPr>
          <a:xfrm>
            <a:off x="392150" y="864475"/>
            <a:ext cx="5178900" cy="310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a:solidFill>
                  <a:srgbClr val="1F1F1F"/>
                </a:solidFill>
                <a:highlight>
                  <a:srgbClr val="FFFFFF"/>
                </a:highlight>
              </a:rPr>
              <a:t>Behavioral Analysis:</a:t>
            </a:r>
            <a:endParaRPr b="1">
              <a:solidFill>
                <a:srgbClr val="1F1F1F"/>
              </a:solidFill>
              <a:highlight>
                <a:srgbClr val="FFFFFF"/>
              </a:highlight>
            </a:endParaRPr>
          </a:p>
          <a:p>
            <a:pPr indent="-317500" lvl="0" marL="457200" rtl="0" algn="l">
              <a:lnSpc>
                <a:spcPct val="115000"/>
              </a:lnSpc>
              <a:spcBef>
                <a:spcPts val="1200"/>
              </a:spcBef>
              <a:spcAft>
                <a:spcPts val="0"/>
              </a:spcAft>
              <a:buClr>
                <a:srgbClr val="1F1F1F"/>
              </a:buClr>
              <a:buSzPts val="1400"/>
              <a:buChar char="●"/>
            </a:pPr>
            <a:r>
              <a:rPr b="1" lang="en">
                <a:solidFill>
                  <a:srgbClr val="1F1F1F"/>
                </a:solidFill>
                <a:highlight>
                  <a:srgbClr val="FFFFFF"/>
                </a:highlight>
              </a:rPr>
              <a:t>Unusual Network Activity:</a:t>
            </a:r>
            <a:r>
              <a:rPr lang="en">
                <a:solidFill>
                  <a:srgbClr val="1F1F1F"/>
                </a:solidFill>
                <a:highlight>
                  <a:srgbClr val="FFFFFF"/>
                </a:highlight>
              </a:rPr>
              <a:t> Sudden spikes in network traffic, frequent connections to unknown IP addresses, or connections to geographically distant locations can indicate C2 communication.</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Process Monitoring:</a:t>
            </a:r>
            <a:r>
              <a:rPr lang="en">
                <a:solidFill>
                  <a:srgbClr val="1F1F1F"/>
                </a:solidFill>
                <a:highlight>
                  <a:srgbClr val="FFFFFF"/>
                </a:highlight>
              </a:rPr>
              <a:t> Observing processes on the infected device for suspicious behavior like abnormal file access patterns, communication with known C2 domains, or attempts to obfuscate network activity.</a:t>
            </a:r>
            <a:endParaRPr>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Char char="●"/>
            </a:pPr>
            <a:r>
              <a:rPr b="1" lang="en">
                <a:solidFill>
                  <a:srgbClr val="1F1F1F"/>
                </a:solidFill>
                <a:highlight>
                  <a:srgbClr val="FFFFFF"/>
                </a:highlight>
              </a:rPr>
              <a:t>Sandboxing:</a:t>
            </a:r>
            <a:r>
              <a:rPr lang="en">
                <a:solidFill>
                  <a:srgbClr val="1F1F1F"/>
                </a:solidFill>
                <a:highlight>
                  <a:srgbClr val="FFFFFF"/>
                </a:highlight>
              </a:rPr>
              <a:t> Running suspected malware in a secure isolated environment allows for analyzing its network communication without risking a real-world infection.</a:t>
            </a:r>
            <a:endParaRPr>
              <a:solidFill>
                <a:srgbClr val="1F1F1F"/>
              </a:solidFill>
              <a:highlight>
                <a:srgbClr val="FFFFFF"/>
              </a:highlight>
            </a:endParaRPr>
          </a:p>
          <a:p>
            <a:pPr indent="-304800" lvl="0" marL="457200" rtl="0" algn="l">
              <a:lnSpc>
                <a:spcPct val="115000"/>
              </a:lnSpc>
              <a:spcBef>
                <a:spcPts val="0"/>
              </a:spcBef>
              <a:spcAft>
                <a:spcPts val="0"/>
              </a:spcAft>
              <a:buClr>
                <a:srgbClr val="1F1F1F"/>
              </a:buClr>
              <a:buSzPts val="1200"/>
              <a:buChar char="●"/>
            </a:pPr>
            <a:r>
              <a:rPr b="1" lang="en">
                <a:solidFill>
                  <a:srgbClr val="1F1F1F"/>
                </a:solidFill>
                <a:highlight>
                  <a:srgbClr val="FFFFFF"/>
                </a:highlight>
              </a:rPr>
              <a:t>Sharing Information:</a:t>
            </a:r>
            <a:r>
              <a:rPr lang="en">
                <a:solidFill>
                  <a:srgbClr val="1F1F1F"/>
                </a:solidFill>
                <a:highlight>
                  <a:srgbClr val="FFFFFF"/>
                </a:highlight>
              </a:rPr>
              <a:t> Sharing information about new threats can help prepare for and identify C2 patterns more quickly.</a:t>
            </a:r>
            <a:endParaRPr>
              <a:solidFill>
                <a:srgbClr val="1F1F1F"/>
              </a:solidFill>
              <a:highlight>
                <a:srgbClr val="FFFFFF"/>
              </a:highlight>
            </a:endParaRPr>
          </a:p>
          <a:p>
            <a:pPr indent="0" lvl="0" marL="457200" rtl="0" algn="l">
              <a:lnSpc>
                <a:spcPct val="115000"/>
              </a:lnSpc>
              <a:spcBef>
                <a:spcPts val="300"/>
              </a:spcBef>
              <a:spcAft>
                <a:spcPts val="0"/>
              </a:spcAft>
              <a:buNone/>
            </a:pPr>
            <a:r>
              <a:t/>
            </a:r>
            <a:endParaRPr>
              <a:solidFill>
                <a:srgbClr val="0D0D0D"/>
              </a:solidFill>
              <a:highlight>
                <a:srgbClr val="FFFFFF"/>
              </a:highlight>
            </a:endParaRPr>
          </a:p>
        </p:txBody>
      </p:sp>
      <p:sp>
        <p:nvSpPr>
          <p:cNvPr id="925" name="Google Shape;925;p108"/>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Detect C2 in Malware</a:t>
            </a:r>
            <a:endParaRPr sz="2200">
              <a:solidFill>
                <a:srgbClr val="FF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09"/>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931" name="Google Shape;931;p109"/>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Detect C2 in Malware via Virustotal - WannaCry</a:t>
            </a:r>
            <a:endParaRPr sz="2200">
              <a:solidFill>
                <a:srgbClr val="FF0000"/>
              </a:solidFill>
            </a:endParaRPr>
          </a:p>
        </p:txBody>
      </p:sp>
      <p:pic>
        <p:nvPicPr>
          <p:cNvPr id="932" name="Google Shape;932;p109"/>
          <p:cNvPicPr preferRelativeResize="0"/>
          <p:nvPr/>
        </p:nvPicPr>
        <p:blipFill>
          <a:blip r:embed="rId3">
            <a:alphaModFix/>
          </a:blip>
          <a:stretch>
            <a:fillRect/>
          </a:stretch>
        </p:blipFill>
        <p:spPr>
          <a:xfrm>
            <a:off x="852394" y="1171175"/>
            <a:ext cx="7439216" cy="3633900"/>
          </a:xfrm>
          <a:prstGeom prst="rect">
            <a:avLst/>
          </a:prstGeom>
          <a:noFill/>
          <a:ln>
            <a:noFill/>
          </a:ln>
        </p:spPr>
      </p:pic>
      <p:sp>
        <p:nvSpPr>
          <p:cNvPr id="933" name="Google Shape;933;p109"/>
          <p:cNvSpPr/>
          <p:nvPr/>
        </p:nvSpPr>
        <p:spPr>
          <a:xfrm rot="2180079">
            <a:off x="3509936" y="3650405"/>
            <a:ext cx="1406581" cy="513084"/>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10"/>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939" name="Google Shape;939;p110"/>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How to Detect C2 in Malware via Wireshark </a:t>
            </a:r>
            <a:endParaRPr sz="2200">
              <a:solidFill>
                <a:srgbClr val="FF0000"/>
              </a:solidFill>
            </a:endParaRPr>
          </a:p>
        </p:txBody>
      </p:sp>
      <p:pic>
        <p:nvPicPr>
          <p:cNvPr id="940" name="Google Shape;940;p110"/>
          <p:cNvPicPr preferRelativeResize="0"/>
          <p:nvPr/>
        </p:nvPicPr>
        <p:blipFill>
          <a:blip r:embed="rId3">
            <a:alphaModFix/>
          </a:blip>
          <a:stretch>
            <a:fillRect/>
          </a:stretch>
        </p:blipFill>
        <p:spPr>
          <a:xfrm>
            <a:off x="715924" y="1036123"/>
            <a:ext cx="7712154" cy="36339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11"/>
          <p:cNvSpPr txBox="1"/>
          <p:nvPr/>
        </p:nvSpPr>
        <p:spPr>
          <a:xfrm>
            <a:off x="90075" y="896450"/>
            <a:ext cx="6681600" cy="363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00"/>
              </a:spcBef>
              <a:spcAft>
                <a:spcPts val="300"/>
              </a:spcAft>
              <a:buNone/>
            </a:pPr>
            <a:r>
              <a:t/>
            </a:r>
            <a:endParaRPr sz="1600">
              <a:solidFill>
                <a:srgbClr val="0D0D0D"/>
              </a:solidFill>
              <a:highlight>
                <a:srgbClr val="FFFFFF"/>
              </a:highlight>
            </a:endParaRPr>
          </a:p>
        </p:txBody>
      </p:sp>
      <p:sp>
        <p:nvSpPr>
          <p:cNvPr id="946" name="Google Shape;946;p111"/>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Follow HTTP Stream</a:t>
            </a:r>
            <a:endParaRPr sz="2200">
              <a:solidFill>
                <a:srgbClr val="FF0000"/>
              </a:solidFill>
            </a:endParaRPr>
          </a:p>
        </p:txBody>
      </p:sp>
      <p:pic>
        <p:nvPicPr>
          <p:cNvPr id="947" name="Google Shape;947;p111"/>
          <p:cNvPicPr preferRelativeResize="0"/>
          <p:nvPr/>
        </p:nvPicPr>
        <p:blipFill>
          <a:blip r:embed="rId3">
            <a:alphaModFix/>
          </a:blip>
          <a:stretch>
            <a:fillRect/>
          </a:stretch>
        </p:blipFill>
        <p:spPr>
          <a:xfrm>
            <a:off x="799350" y="896449"/>
            <a:ext cx="7911675" cy="423785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1" name="Shape 951"/>
        <p:cNvGrpSpPr/>
        <p:nvPr/>
      </p:nvGrpSpPr>
      <p:grpSpPr>
        <a:xfrm>
          <a:off x="0" y="0"/>
          <a:ext cx="0" cy="0"/>
          <a:chOff x="0" y="0"/>
          <a:chExt cx="0" cy="0"/>
        </a:xfrm>
      </p:grpSpPr>
      <p:sp>
        <p:nvSpPr>
          <p:cNvPr id="952" name="Google Shape;952;p112"/>
          <p:cNvSpPr txBox="1"/>
          <p:nvPr/>
        </p:nvSpPr>
        <p:spPr>
          <a:xfrm>
            <a:off x="-120100" y="832425"/>
            <a:ext cx="51789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sp>
        <p:nvSpPr>
          <p:cNvPr id="953" name="Google Shape;953;p112"/>
          <p:cNvSpPr txBox="1"/>
          <p:nvPr/>
        </p:nvSpPr>
        <p:spPr>
          <a:xfrm>
            <a:off x="713550" y="355982"/>
            <a:ext cx="8229600" cy="360000"/>
          </a:xfrm>
          <a:prstGeom prst="rect">
            <a:avLst/>
          </a:prstGeom>
          <a:noFill/>
          <a:ln>
            <a:noFill/>
          </a:ln>
        </p:spPr>
        <p:txBody>
          <a:bodyPr anchorCtr="0" anchor="ctr" bIns="45700" lIns="91425" spcFirstLastPara="1" rIns="91425" wrap="square" tIns="45700">
            <a:noAutofit/>
          </a:bodyPr>
          <a:lstStyle/>
          <a:p>
            <a:pPr indent="0" lvl="0" marL="0" rtl="0" algn="l">
              <a:lnSpc>
                <a:spcPct val="114999"/>
              </a:lnSpc>
              <a:spcBef>
                <a:spcPts val="0"/>
              </a:spcBef>
              <a:spcAft>
                <a:spcPts val="0"/>
              </a:spcAft>
              <a:buNone/>
            </a:pPr>
            <a:r>
              <a:rPr lang="en" sz="2200">
                <a:solidFill>
                  <a:srgbClr val="FF0000"/>
                </a:solidFill>
              </a:rPr>
              <a:t>Investigate HTTP FLow</a:t>
            </a:r>
            <a:endParaRPr sz="2200">
              <a:solidFill>
                <a:srgbClr val="FF0000"/>
              </a:solidFill>
            </a:endParaRPr>
          </a:p>
        </p:txBody>
      </p:sp>
      <p:sp>
        <p:nvSpPr>
          <p:cNvPr id="954" name="Google Shape;954;p112"/>
          <p:cNvSpPr txBox="1"/>
          <p:nvPr/>
        </p:nvSpPr>
        <p:spPr>
          <a:xfrm>
            <a:off x="4378300" y="1816950"/>
            <a:ext cx="4509600" cy="31056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a:solidFill>
                <a:srgbClr val="0D0D0D"/>
              </a:solidFill>
              <a:highlight>
                <a:srgbClr val="FFFFFF"/>
              </a:highlight>
            </a:endParaRPr>
          </a:p>
        </p:txBody>
      </p:sp>
      <p:pic>
        <p:nvPicPr>
          <p:cNvPr id="955" name="Google Shape;955;p112"/>
          <p:cNvPicPr preferRelativeResize="0"/>
          <p:nvPr/>
        </p:nvPicPr>
        <p:blipFill rotWithShape="1">
          <a:blip r:embed="rId3">
            <a:alphaModFix/>
          </a:blip>
          <a:srcRect b="17197" l="0" r="0" t="0"/>
          <a:stretch/>
        </p:blipFill>
        <p:spPr>
          <a:xfrm>
            <a:off x="1862300" y="832425"/>
            <a:ext cx="6307092" cy="4090124"/>
          </a:xfrm>
          <a:prstGeom prst="rect">
            <a:avLst/>
          </a:prstGeom>
          <a:noFill/>
          <a:ln>
            <a:noFill/>
          </a:ln>
        </p:spPr>
      </p:pic>
      <p:sp>
        <p:nvSpPr>
          <p:cNvPr id="956" name="Google Shape;956;p112"/>
          <p:cNvSpPr/>
          <p:nvPr/>
        </p:nvSpPr>
        <p:spPr>
          <a:xfrm>
            <a:off x="4869850" y="3450950"/>
            <a:ext cx="1135200" cy="424200"/>
          </a:xfrm>
          <a:prstGeom prst="lef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